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
      <p:font typeface="Merriweather"/>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F2BDEE4D-456D-4372-9586-0D1756F79E05}">
  <a:tblStyle styleId="{F2BDEE4D-456D-4372-9586-0D1756F79E05}"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erriweather-bold.fntdata"/><Relationship Id="rId30" Type="http://schemas.openxmlformats.org/officeDocument/2006/relationships/font" Target="fonts/Merriweather-regular.fntdata"/><Relationship Id="rId11" Type="http://schemas.openxmlformats.org/officeDocument/2006/relationships/slide" Target="slides/slide6.xml"/><Relationship Id="rId33" Type="http://schemas.openxmlformats.org/officeDocument/2006/relationships/font" Target="fonts/Merriweather-boldItalic.fntdata"/><Relationship Id="rId10" Type="http://schemas.openxmlformats.org/officeDocument/2006/relationships/slide" Target="slides/slide5.xml"/><Relationship Id="rId32" Type="http://schemas.openxmlformats.org/officeDocument/2006/relationships/font" Target="fonts/Merriweather-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Jon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George</a:t>
            </a:r>
          </a:p>
          <a:p>
            <a:pPr lvl="0">
              <a:spcBef>
                <a:spcPts val="0"/>
              </a:spcBef>
              <a:buNone/>
            </a:pPr>
            <a:r>
              <a:rPr lang="en"/>
              <a:t>2-5 Technical Challenges we’ve faced and the solutions to these problems (spread these out throughout the presentation). Idea is for 3 -5 people to each say one challenge during their turn for talking.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Jon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George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Add any missing milestones to this list.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Each person should edit what they’ve contributed to the project.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haythem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Haythem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Haythem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Haythem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Haythem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current design of the project. (Put Block diagrams and pictures here to help.) Make diagram for what it should ideally do - Jon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The current design of the project. (Put Block diagrams and pictures here to help.) Make diagram for what it should ideally do - Jon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950">
                <a:solidFill>
                  <a:srgbClr val="222222"/>
                </a:solidFill>
                <a:highlight>
                  <a:srgbClr val="FFFFFF"/>
                </a:highlight>
              </a:rPr>
              <a:t>clearly state how you have reached the current design (explain the process of design) and how the project progressed so far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youtube.com/v/CjxvpzDSS3s" TargetMode="External"/><Relationship Id="rId4" Type="http://schemas.openxmlformats.org/officeDocument/2006/relationships/image" Target="../media/image0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1.png"/><Relationship Id="rId4" Type="http://schemas.openxmlformats.org/officeDocument/2006/relationships/image" Target="../media/image00.png"/><Relationship Id="rId5" Type="http://schemas.openxmlformats.org/officeDocument/2006/relationships/image" Target="../media/image02.png"/><Relationship Id="rId6" Type="http://schemas.openxmlformats.org/officeDocument/2006/relationships/image" Target="../media/image0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921300" y="860650"/>
            <a:ext cx="7177200" cy="723300"/>
          </a:xfrm>
          <a:prstGeom prst="rect">
            <a:avLst/>
          </a:prstGeom>
        </p:spPr>
        <p:txBody>
          <a:bodyPr anchorCtr="0" anchor="b" bIns="91425" lIns="91425" rIns="91425" tIns="91425">
            <a:noAutofit/>
          </a:bodyPr>
          <a:lstStyle/>
          <a:p>
            <a:pPr lvl="0" algn="ctr">
              <a:lnSpc>
                <a:spcPct val="115000"/>
              </a:lnSpc>
              <a:spcBef>
                <a:spcPts val="0"/>
              </a:spcBef>
              <a:buClr>
                <a:schemeClr val="dk1"/>
              </a:buClr>
              <a:buSzPct val="45833"/>
              <a:buFont typeface="Arial"/>
              <a:buNone/>
            </a:pPr>
            <a:r>
              <a:rPr lang="en" sz="2400"/>
              <a:t>Data Aggregation and Analysis of Wearable Devices</a:t>
            </a:r>
          </a:p>
        </p:txBody>
      </p:sp>
      <p:sp>
        <p:nvSpPr>
          <p:cNvPr id="86" name="Shape 86"/>
          <p:cNvSpPr txBox="1"/>
          <p:nvPr>
            <p:ph idx="1" type="subTitle"/>
          </p:nvPr>
        </p:nvSpPr>
        <p:spPr>
          <a:xfrm>
            <a:off x="311700" y="1941475"/>
            <a:ext cx="8520600" cy="2758800"/>
          </a:xfrm>
          <a:prstGeom prst="rect">
            <a:avLst/>
          </a:prstGeom>
        </p:spPr>
        <p:txBody>
          <a:bodyPr anchorCtr="0" anchor="t" bIns="91425" lIns="91425" rIns="91425" tIns="91425">
            <a:noAutofit/>
          </a:bodyPr>
          <a:lstStyle/>
          <a:p>
            <a:pPr lvl="0" rtl="0" algn="l">
              <a:lnSpc>
                <a:spcPct val="115000"/>
              </a:lnSpc>
              <a:spcBef>
                <a:spcPts val="0"/>
              </a:spcBef>
              <a:buClr>
                <a:schemeClr val="dk1"/>
              </a:buClr>
              <a:buSzPct val="100000"/>
              <a:buFont typeface="Arial"/>
              <a:buNone/>
            </a:pPr>
            <a:r>
              <a:t/>
            </a:r>
            <a:endParaRPr sz="1100">
              <a:solidFill>
                <a:schemeClr val="dk1"/>
              </a:solidFill>
            </a:endParaRPr>
          </a:p>
          <a:p>
            <a:pPr lvl="0" rtl="0" algn="ctr">
              <a:lnSpc>
                <a:spcPct val="131990"/>
              </a:lnSpc>
              <a:spcBef>
                <a:spcPts val="600"/>
              </a:spcBef>
              <a:spcAft>
                <a:spcPts val="1000"/>
              </a:spcAft>
              <a:buClr>
                <a:schemeClr val="dk1"/>
              </a:buClr>
              <a:buSzPct val="110000"/>
              <a:buFont typeface="Arial"/>
              <a:buNone/>
            </a:pPr>
            <a:r>
              <a:rPr lang="en" sz="1000">
                <a:latin typeface="Merriweather"/>
                <a:ea typeface="Merriweather"/>
                <a:cs typeface="Merriweather"/>
                <a:sym typeface="Merriweather"/>
              </a:rPr>
              <a:t>DEC1610</a:t>
            </a:r>
            <a:br>
              <a:rPr lang="en" sz="1000">
                <a:latin typeface="Merriweather"/>
                <a:ea typeface="Merriweather"/>
                <a:cs typeface="Merriweather"/>
                <a:sym typeface="Merriweather"/>
              </a:rPr>
            </a:br>
            <a:r>
              <a:rPr lang="en" sz="1000">
                <a:latin typeface="Merriweather"/>
                <a:ea typeface="Merriweather"/>
                <a:cs typeface="Merriweather"/>
                <a:sym typeface="Merriweather"/>
              </a:rPr>
              <a:t>Client: UnityPoint Health</a:t>
            </a:r>
            <a:br>
              <a:rPr lang="en" sz="1000">
                <a:latin typeface="Merriweather"/>
                <a:ea typeface="Merriweather"/>
                <a:cs typeface="Merriweather"/>
                <a:sym typeface="Merriweather"/>
              </a:rPr>
            </a:br>
            <a:r>
              <a:rPr lang="en" sz="1000">
                <a:latin typeface="Merriweather"/>
                <a:ea typeface="Merriweather"/>
                <a:cs typeface="Merriweather"/>
                <a:sym typeface="Merriweather"/>
              </a:rPr>
              <a:t>Advisor: Prof. S. Mitra</a:t>
            </a:r>
            <a:br>
              <a:rPr lang="en" sz="1000">
                <a:latin typeface="Merriweather"/>
                <a:ea typeface="Merriweather"/>
                <a:cs typeface="Merriweather"/>
                <a:sym typeface="Merriweather"/>
              </a:rPr>
            </a:br>
            <a:r>
              <a:rPr lang="en" sz="1000">
                <a:latin typeface="Merriweather"/>
                <a:ea typeface="Merriweather"/>
                <a:cs typeface="Merriweather"/>
                <a:sym typeface="Merriweather"/>
              </a:rPr>
              <a:t>Ben Kixmiller - Key Concept Holder</a:t>
            </a:r>
            <a:br>
              <a:rPr lang="en" sz="1000">
                <a:latin typeface="Merriweather"/>
                <a:ea typeface="Merriweather"/>
                <a:cs typeface="Merriweather"/>
                <a:sym typeface="Merriweather"/>
              </a:rPr>
            </a:br>
            <a:r>
              <a:rPr lang="en" sz="1000">
                <a:latin typeface="Merriweather"/>
                <a:ea typeface="Merriweather"/>
                <a:cs typeface="Merriweather"/>
                <a:sym typeface="Merriweather"/>
              </a:rPr>
              <a:t>Haythem Ebrahem - Key Concept Holder</a:t>
            </a:r>
            <a:br>
              <a:rPr lang="en" sz="1000">
                <a:latin typeface="Merriweather"/>
                <a:ea typeface="Merriweather"/>
                <a:cs typeface="Merriweather"/>
                <a:sym typeface="Merriweather"/>
              </a:rPr>
            </a:br>
            <a:r>
              <a:rPr lang="en" sz="1000">
                <a:latin typeface="Merriweather"/>
                <a:ea typeface="Merriweather"/>
                <a:cs typeface="Merriweather"/>
                <a:sym typeface="Merriweather"/>
              </a:rPr>
              <a:t>Brian Nguyen - Team Communications Leader</a:t>
            </a:r>
            <a:br>
              <a:rPr lang="en" sz="1000">
                <a:latin typeface="Merriweather"/>
                <a:ea typeface="Merriweather"/>
                <a:cs typeface="Merriweather"/>
                <a:sym typeface="Merriweather"/>
              </a:rPr>
            </a:br>
            <a:r>
              <a:rPr lang="en" sz="1000">
                <a:latin typeface="Merriweather"/>
                <a:ea typeface="Merriweather"/>
                <a:cs typeface="Merriweather"/>
                <a:sym typeface="Merriweather"/>
              </a:rPr>
              <a:t>George Ndemi - Key Concept Holder</a:t>
            </a:r>
            <a:br>
              <a:rPr lang="en" sz="1000">
                <a:latin typeface="Merriweather"/>
                <a:ea typeface="Merriweather"/>
                <a:cs typeface="Merriweather"/>
                <a:sym typeface="Merriweather"/>
              </a:rPr>
            </a:br>
            <a:r>
              <a:rPr lang="en" sz="1000">
                <a:latin typeface="Merriweather"/>
                <a:ea typeface="Merriweather"/>
                <a:cs typeface="Merriweather"/>
                <a:sym typeface="Merriweather"/>
              </a:rPr>
              <a:t>Johnathan Campbell - Team Webmaster</a:t>
            </a:r>
            <a:br>
              <a:rPr lang="en" sz="1000">
                <a:latin typeface="Merriweather"/>
                <a:ea typeface="Merriweather"/>
                <a:cs typeface="Merriweather"/>
                <a:sym typeface="Merriweather"/>
              </a:rPr>
            </a:br>
            <a:r>
              <a:rPr lang="en" sz="1000">
                <a:latin typeface="Merriweather"/>
                <a:ea typeface="Merriweather"/>
                <a:cs typeface="Merriweather"/>
                <a:sym typeface="Merriweather"/>
              </a:rPr>
              <a:t>Aakash Sheth - Team Leader</a:t>
            </a:r>
          </a:p>
          <a:p>
            <a:pPr lvl="0" algn="l">
              <a:lnSpc>
                <a:spcPct val="115000"/>
              </a:lnSpc>
              <a:spcBef>
                <a:spcPts val="0"/>
              </a:spcBef>
              <a:buClr>
                <a:schemeClr val="dk1"/>
              </a:buClr>
              <a:buSzPct val="100000"/>
              <a:buFont typeface="Arial"/>
              <a:buNone/>
            </a:pPr>
            <a:r>
              <a:t/>
            </a:r>
            <a:endParaRPr sz="1100">
              <a:solidFill>
                <a:schemeClr val="dk1"/>
              </a:solidFill>
            </a:endParaRPr>
          </a:p>
        </p:txBody>
      </p:sp>
      <p:sp>
        <p:nvSpPr>
          <p:cNvPr id="87" name="Shape 87"/>
          <p:cNvSpPr txBox="1"/>
          <p:nvPr/>
        </p:nvSpPr>
        <p:spPr>
          <a:xfrm>
            <a:off x="3405150" y="4376275"/>
            <a:ext cx="2333700" cy="324000"/>
          </a:xfrm>
          <a:prstGeom prst="rect">
            <a:avLst/>
          </a:prstGeom>
          <a:noFill/>
          <a:ln>
            <a:noFill/>
          </a:ln>
        </p:spPr>
        <p:txBody>
          <a:bodyPr anchorCtr="0" anchor="t" bIns="91425" lIns="91425" rIns="91425" tIns="91425">
            <a:noAutofit/>
          </a:bodyPr>
          <a:lstStyle/>
          <a:p>
            <a:pPr lvl="0" rtl="0" algn="ctr">
              <a:lnSpc>
                <a:spcPct val="131990"/>
              </a:lnSpc>
              <a:spcBef>
                <a:spcPts val="600"/>
              </a:spcBef>
              <a:spcAft>
                <a:spcPts val="1000"/>
              </a:spcAft>
              <a:buClr>
                <a:schemeClr val="dk1"/>
              </a:buClr>
              <a:buSzPct val="91666"/>
              <a:buFont typeface="Arial"/>
              <a:buNone/>
            </a:pPr>
            <a:r>
              <a:rPr lang="en" sz="1200" u="sng">
                <a:solidFill>
                  <a:schemeClr val="lt1"/>
                </a:solidFill>
                <a:latin typeface="Merriweather"/>
                <a:ea typeface="Merriweather"/>
                <a:cs typeface="Merriweather"/>
                <a:sym typeface="Merriweather"/>
              </a:rPr>
              <a:t>dec1610@iastate.edu</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Rest API Design</a:t>
            </a:r>
          </a:p>
          <a:p>
            <a:pPr lvl="0">
              <a:spcBef>
                <a:spcPts val="0"/>
              </a:spcBef>
              <a:buNone/>
            </a:pPr>
            <a:r>
              <a:t/>
            </a:r>
            <a:endParaRPr/>
          </a:p>
          <a:p>
            <a:pPr lvl="0">
              <a:spcBef>
                <a:spcPts val="0"/>
              </a:spcBef>
              <a:buNone/>
            </a:pPr>
            <a:r>
              <a:t/>
            </a:r>
            <a:endParaRPr/>
          </a:p>
        </p:txBody>
      </p:sp>
      <p:pic>
        <p:nvPicPr>
          <p:cNvPr descr="REST_API.png" id="161" name="Shape 161"/>
          <p:cNvPicPr preferRelativeResize="0"/>
          <p:nvPr/>
        </p:nvPicPr>
        <p:blipFill>
          <a:blip r:embed="rId3">
            <a:alphaModFix/>
          </a:blip>
          <a:stretch>
            <a:fillRect/>
          </a:stretch>
        </p:blipFill>
        <p:spPr>
          <a:xfrm>
            <a:off x="1047750" y="1058623"/>
            <a:ext cx="6440925" cy="3603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Test Plan</a:t>
            </a:r>
          </a:p>
        </p:txBody>
      </p:sp>
      <p:sp>
        <p:nvSpPr>
          <p:cNvPr id="167" name="Shape 167"/>
          <p:cNvSpPr txBox="1"/>
          <p:nvPr>
            <p:ph idx="1" type="body"/>
          </p:nvPr>
        </p:nvSpPr>
        <p:spPr>
          <a:xfrm>
            <a:off x="268200" y="1229875"/>
            <a:ext cx="8520600" cy="3339000"/>
          </a:xfrm>
          <a:prstGeom prst="rect">
            <a:avLst/>
          </a:prstGeom>
        </p:spPr>
        <p:txBody>
          <a:bodyPr anchorCtr="0" anchor="t" bIns="91425" lIns="91425" rIns="91425" tIns="91425">
            <a:noAutofit/>
          </a:bodyPr>
          <a:lstStyle/>
          <a:p>
            <a:pPr indent="-342900" lvl="0" marL="457200" marR="0" rtl="0" algn="l">
              <a:lnSpc>
                <a:spcPct val="200000"/>
              </a:lnSpc>
              <a:spcBef>
                <a:spcPts val="0"/>
              </a:spcBef>
              <a:spcAft>
                <a:spcPts val="0"/>
              </a:spcAft>
              <a:buClr>
                <a:schemeClr val="dk1"/>
              </a:buClr>
              <a:buSzPct val="100000"/>
              <a:buFont typeface="Roboto"/>
            </a:pPr>
            <a:r>
              <a:rPr lang="en">
                <a:solidFill>
                  <a:schemeClr val="dk1"/>
                </a:solidFill>
              </a:rPr>
              <a:t>Integration with Github and Pull Requests</a:t>
            </a:r>
          </a:p>
          <a:p>
            <a:pPr indent="-228600" lvl="0" marL="457200" rtl="0">
              <a:lnSpc>
                <a:spcPct val="200000"/>
              </a:lnSpc>
              <a:spcBef>
                <a:spcPts val="0"/>
              </a:spcBef>
              <a:spcAft>
                <a:spcPts val="0"/>
              </a:spcAft>
              <a:buClr>
                <a:schemeClr val="dk1"/>
              </a:buClr>
            </a:pPr>
            <a:r>
              <a:rPr lang="en">
                <a:solidFill>
                  <a:schemeClr val="dk1"/>
                </a:solidFill>
              </a:rPr>
              <a:t>Agile Methodology</a:t>
            </a:r>
          </a:p>
          <a:p>
            <a:pPr indent="-228600" lvl="1" marL="914400" rtl="0">
              <a:lnSpc>
                <a:spcPct val="200000"/>
              </a:lnSpc>
              <a:spcBef>
                <a:spcPts val="0"/>
              </a:spcBef>
              <a:spcAft>
                <a:spcPts val="0"/>
              </a:spcAft>
              <a:buClr>
                <a:schemeClr val="dk1"/>
              </a:buClr>
            </a:pPr>
            <a:r>
              <a:rPr lang="en">
                <a:solidFill>
                  <a:schemeClr val="dk1"/>
                </a:solidFill>
              </a:rPr>
              <a:t>Used Trello</a:t>
            </a:r>
          </a:p>
          <a:p>
            <a:pPr indent="-228600" lvl="1" marL="914400" rtl="0">
              <a:lnSpc>
                <a:spcPct val="200000"/>
              </a:lnSpc>
              <a:spcBef>
                <a:spcPts val="0"/>
              </a:spcBef>
              <a:spcAft>
                <a:spcPts val="0"/>
              </a:spcAft>
              <a:buClr>
                <a:schemeClr val="dk1"/>
              </a:buClr>
            </a:pPr>
            <a:r>
              <a:rPr lang="en">
                <a:solidFill>
                  <a:schemeClr val="dk1"/>
                </a:solidFill>
              </a:rPr>
              <a:t>Three week iterations</a:t>
            </a:r>
          </a:p>
          <a:p>
            <a:pPr indent="0" lvl="0" marL="457200" marR="0" rtl="0" algn="l">
              <a:lnSpc>
                <a:spcPct val="115000"/>
              </a:lnSpc>
              <a:spcBef>
                <a:spcPts val="0"/>
              </a:spcBef>
              <a:spcAft>
                <a:spcPts val="0"/>
              </a:spcAft>
              <a:buNone/>
            </a:pPr>
            <a:r>
              <a:t/>
            </a:r>
            <a:endParaRPr>
              <a:solidFill>
                <a:schemeClr val="dk1"/>
              </a:solidFill>
            </a:endParaRPr>
          </a:p>
        </p:txBody>
      </p:sp>
      <p:pic>
        <p:nvPicPr>
          <p:cNvPr id="168" name="Shape 168"/>
          <p:cNvPicPr preferRelativeResize="0"/>
          <p:nvPr/>
        </p:nvPicPr>
        <p:blipFill>
          <a:blip r:embed="rId3">
            <a:alphaModFix/>
          </a:blip>
          <a:stretch>
            <a:fillRect/>
          </a:stretch>
        </p:blipFill>
        <p:spPr>
          <a:xfrm>
            <a:off x="6042175" y="1299725"/>
            <a:ext cx="3075124" cy="2306350"/>
          </a:xfrm>
          <a:prstGeom prst="rect">
            <a:avLst/>
          </a:prstGeom>
          <a:noFill/>
          <a:ln>
            <a:noFill/>
          </a:ln>
        </p:spPr>
      </p:pic>
      <p:sp>
        <p:nvSpPr>
          <p:cNvPr id="169" name="Shape 169"/>
          <p:cNvSpPr txBox="1"/>
          <p:nvPr/>
        </p:nvSpPr>
        <p:spPr>
          <a:xfrm>
            <a:off x="6117300" y="0"/>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Demonstration</a:t>
            </a:r>
          </a:p>
        </p:txBody>
      </p:sp>
      <p:sp>
        <p:nvSpPr>
          <p:cNvPr id="175" name="Shape 175" title="DEC1610 - Demonstration 1">
            <a:hlinkClick r:id="rId3"/>
          </p:cNvPr>
          <p:cNvSpPr/>
          <p:nvPr/>
        </p:nvSpPr>
        <p:spPr>
          <a:xfrm>
            <a:off x="1939325" y="1017800"/>
            <a:ext cx="5265350" cy="3949025"/>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Demo 2 Brian</a:t>
            </a:r>
          </a:p>
        </p:txBody>
      </p:sp>
      <p:sp>
        <p:nvSpPr>
          <p:cNvPr id="181" name="Shape 181"/>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Demo 2</a:t>
            </a:r>
          </a:p>
        </p:txBody>
      </p:sp>
      <p:sp>
        <p:nvSpPr>
          <p:cNvPr id="187" name="Shape 18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Obstacles</a:t>
            </a:r>
          </a:p>
        </p:txBody>
      </p:sp>
      <p:sp>
        <p:nvSpPr>
          <p:cNvPr id="193" name="Shape 193"/>
          <p:cNvSpPr txBox="1"/>
          <p:nvPr>
            <p:ph idx="1" type="body"/>
          </p:nvPr>
        </p:nvSpPr>
        <p:spPr>
          <a:xfrm>
            <a:off x="311700" y="1229875"/>
            <a:ext cx="8520600" cy="3339000"/>
          </a:xfrm>
          <a:prstGeom prst="rect">
            <a:avLst/>
          </a:prstGeom>
        </p:spPr>
        <p:txBody>
          <a:bodyPr anchorCtr="0" anchor="t" bIns="91425" lIns="91425" rIns="91425" tIns="91425">
            <a:noAutofit/>
          </a:bodyPr>
          <a:lstStyle/>
          <a:p>
            <a:pPr lvl="0" rtl="0" algn="l">
              <a:spcBef>
                <a:spcPts val="0"/>
              </a:spcBef>
              <a:spcAft>
                <a:spcPts val="0"/>
              </a:spcAft>
              <a:buClr>
                <a:schemeClr val="dk1"/>
              </a:buClr>
              <a:buSzPct val="61111"/>
              <a:buFont typeface="Arial"/>
              <a:buNone/>
            </a:pPr>
            <a:r>
              <a:t/>
            </a:r>
            <a:endParaRPr>
              <a:solidFill>
                <a:schemeClr val="dk1"/>
              </a:solidFill>
            </a:endParaRPr>
          </a:p>
          <a:p>
            <a:pPr indent="-304800" lvl="0" marL="457200" rtl="0">
              <a:lnSpc>
                <a:spcPct val="110000"/>
              </a:lnSpc>
              <a:spcBef>
                <a:spcPts val="600"/>
              </a:spcBef>
              <a:spcAft>
                <a:spcPts val="1000"/>
              </a:spcAft>
              <a:buClr>
                <a:schemeClr val="dk1"/>
              </a:buClr>
              <a:buSzPct val="100000"/>
            </a:pPr>
            <a:r>
              <a:rPr lang="en" sz="1200">
                <a:solidFill>
                  <a:schemeClr val="dk1"/>
                </a:solidFill>
                <a:latin typeface="Merriweather"/>
                <a:ea typeface="Merriweather"/>
                <a:cs typeface="Merriweather"/>
                <a:sym typeface="Merriweather"/>
              </a:rPr>
              <a:t>Requirements changed several time (AWS example).</a:t>
            </a:r>
          </a:p>
          <a:p>
            <a:pPr lvl="0" rtl="0">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Unable to get the API for some wearable device (Garmin API).</a:t>
            </a:r>
          </a:p>
          <a:p>
            <a:pPr lvl="0" rtl="0">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Deal with multiple technologies which made integration a challenge.</a:t>
            </a:r>
          </a:p>
          <a:p>
            <a:pPr lvl="0" rtl="0">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Different users for the application with different requirements and design.</a:t>
            </a:r>
          </a:p>
          <a:p>
            <a:pPr lvl="0" marR="0" rtl="0" algn="l">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p:txBody>
      </p:sp>
      <p:sp>
        <p:nvSpPr>
          <p:cNvPr id="194" name="Shape 194"/>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Technical issues with Rest API and Azure DB</a:t>
            </a:r>
          </a:p>
        </p:txBody>
      </p:sp>
      <p:sp>
        <p:nvSpPr>
          <p:cNvPr id="200" name="Shape 200"/>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a:spcBef>
                <a:spcPts val="0"/>
              </a:spcBef>
            </a:pPr>
            <a:r>
              <a:rPr lang="en"/>
              <a:t>Database provided by UPH allows only local access, so development version of application cannot be tested with it.</a:t>
            </a:r>
          </a:p>
          <a:p>
            <a:pPr indent="-228600" lvl="0" marL="457200" rtl="0">
              <a:spcBef>
                <a:spcPts val="0"/>
              </a:spcBef>
            </a:pPr>
            <a:r>
              <a:rPr lang="en"/>
              <a:t>To fix this we created a mock database that has a copy of the ‘production’ schema on a student hosted azure database to allow for local testing of API calls.</a:t>
            </a:r>
          </a:p>
          <a:p>
            <a:pPr indent="-228600" lvl="1" marL="914400">
              <a:spcBef>
                <a:spcPts val="0"/>
              </a:spcBef>
            </a:pPr>
            <a:r>
              <a:rPr lang="en"/>
              <a:t>Free trial after free trial...</a:t>
            </a:r>
          </a:p>
          <a:p>
            <a:pPr indent="-228600" lvl="0" marL="457200">
              <a:spcBef>
                <a:spcPts val="0"/>
              </a:spcBef>
            </a:pPr>
            <a:r>
              <a:rPr lang="en"/>
              <a:t>An added bonus of this is that if the web app or phone app is being run on the same computer (or network), we can use both at the same time to test the full process.</a:t>
            </a:r>
          </a:p>
          <a:p>
            <a:pPr indent="-228600" lvl="0" marL="457200" rtl="0">
              <a:spcBef>
                <a:spcPts val="0"/>
              </a:spcBef>
            </a:pPr>
            <a:r>
              <a:rPr lang="en"/>
              <a:t>Ideally we will be making most requests for data (fitbit) from this API to consolidate data processing on the back-end</a:t>
            </a:r>
          </a:p>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Potential Risks and Mitigation</a:t>
            </a:r>
          </a:p>
        </p:txBody>
      </p:sp>
      <p:sp>
        <p:nvSpPr>
          <p:cNvPr id="206" name="Shape 206"/>
          <p:cNvSpPr txBox="1"/>
          <p:nvPr>
            <p:ph idx="1" type="body"/>
          </p:nvPr>
        </p:nvSpPr>
        <p:spPr>
          <a:xfrm>
            <a:off x="410950" y="1071250"/>
            <a:ext cx="8520600" cy="3416400"/>
          </a:xfrm>
          <a:prstGeom prst="rect">
            <a:avLst/>
          </a:prstGeom>
        </p:spPr>
        <p:txBody>
          <a:bodyPr anchorCtr="0" anchor="t" bIns="91425" lIns="91425" rIns="91425" tIns="91425">
            <a:noAutofit/>
          </a:bodyPr>
          <a:lstStyle/>
          <a:p>
            <a:pPr lvl="0" rtl="0" algn="l">
              <a:spcBef>
                <a:spcPts val="0"/>
              </a:spcBef>
              <a:spcAft>
                <a:spcPts val="0"/>
              </a:spcAft>
              <a:buClr>
                <a:schemeClr val="dk1"/>
              </a:buClr>
              <a:buSzPct val="61111"/>
              <a:buFont typeface="Arial"/>
              <a:buNone/>
            </a:pPr>
            <a:r>
              <a:t/>
            </a:r>
            <a:endParaRPr>
              <a:solidFill>
                <a:schemeClr val="dk1"/>
              </a:solidFill>
            </a:endParaRPr>
          </a:p>
          <a:p>
            <a:pPr indent="-317500" lvl="0" marL="457200" rtl="0">
              <a:spcBef>
                <a:spcPts val="0"/>
              </a:spcBef>
              <a:spcAft>
                <a:spcPts val="0"/>
              </a:spcAft>
              <a:buClr>
                <a:schemeClr val="dk1"/>
              </a:buClr>
              <a:buSzPct val="100000"/>
            </a:pPr>
            <a:r>
              <a:rPr lang="en" sz="1400">
                <a:solidFill>
                  <a:schemeClr val="dk1"/>
                </a:solidFill>
              </a:rPr>
              <a:t>EMR authentication, pushing data from phone/database to EMR</a:t>
            </a:r>
          </a:p>
          <a:p>
            <a:pPr indent="-304800" lvl="1" marL="914400" rtl="0">
              <a:spcBef>
                <a:spcPts val="0"/>
              </a:spcBef>
              <a:spcAft>
                <a:spcPts val="0"/>
              </a:spcAft>
              <a:buClr>
                <a:schemeClr val="dk1"/>
              </a:buClr>
              <a:buSzPct val="100000"/>
            </a:pPr>
            <a:r>
              <a:rPr lang="en" sz="1200">
                <a:solidFill>
                  <a:schemeClr val="dk1"/>
                </a:solidFill>
              </a:rPr>
              <a:t>Phones won’t connect directly to EMR. We should be able to push securely from the server containing the user information. This way database information won’t be stored on the phone.</a:t>
            </a:r>
          </a:p>
          <a:p>
            <a:pPr indent="-304800" lvl="1" marL="914400" rtl="0">
              <a:spcBef>
                <a:spcPts val="0"/>
              </a:spcBef>
              <a:spcAft>
                <a:spcPts val="0"/>
              </a:spcAft>
              <a:buClr>
                <a:schemeClr val="dk1"/>
              </a:buClr>
              <a:buSzPct val="100000"/>
            </a:pPr>
            <a:r>
              <a:rPr lang="en" sz="1200">
                <a:solidFill>
                  <a:schemeClr val="dk1"/>
                </a:solidFill>
              </a:rPr>
              <a:t>EMR has highly personal information and </a:t>
            </a:r>
            <a:r>
              <a:rPr lang="en" sz="1200">
                <a:solidFill>
                  <a:schemeClr val="dk1"/>
                </a:solidFill>
              </a:rPr>
              <a:t>we did not have direct access to a production copy.  we created our own mock-up for testing and populated it with test data.</a:t>
            </a:r>
          </a:p>
          <a:p>
            <a:pPr lvl="0" rtl="0">
              <a:spcBef>
                <a:spcPts val="0"/>
              </a:spcBef>
              <a:spcAft>
                <a:spcPts val="0"/>
              </a:spcAft>
              <a:buNone/>
            </a:pPr>
            <a:r>
              <a:t/>
            </a:r>
            <a:endParaRPr sz="1400">
              <a:solidFill>
                <a:schemeClr val="dk1"/>
              </a:solidFill>
            </a:endParaRPr>
          </a:p>
          <a:p>
            <a:pPr indent="-317500" lvl="0" marL="457200" rtl="0">
              <a:spcBef>
                <a:spcPts val="0"/>
              </a:spcBef>
              <a:spcAft>
                <a:spcPts val="0"/>
              </a:spcAft>
              <a:buClr>
                <a:schemeClr val="dk1"/>
              </a:buClr>
              <a:buSzPct val="100000"/>
            </a:pPr>
            <a:r>
              <a:rPr lang="en" sz="1400">
                <a:solidFill>
                  <a:schemeClr val="dk1"/>
                </a:solidFill>
              </a:rPr>
              <a:t>We don’t have full control of getting data from FitBit, Garmin, etc. devices.</a:t>
            </a:r>
          </a:p>
          <a:p>
            <a:pPr indent="-304800" lvl="1" marL="914400" rtl="0">
              <a:spcBef>
                <a:spcPts val="0"/>
              </a:spcBef>
              <a:spcAft>
                <a:spcPts val="0"/>
              </a:spcAft>
              <a:buClr>
                <a:schemeClr val="dk1"/>
              </a:buClr>
              <a:buSzPct val="100000"/>
            </a:pPr>
            <a:r>
              <a:rPr lang="en" sz="1200">
                <a:solidFill>
                  <a:schemeClr val="dk1"/>
                </a:solidFill>
              </a:rPr>
              <a:t>Spend the money to get API access (Garmin)</a:t>
            </a:r>
          </a:p>
        </p:txBody>
      </p:sp>
      <p:sp>
        <p:nvSpPr>
          <p:cNvPr id="207" name="Shape 207"/>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Milestones</a:t>
            </a:r>
          </a:p>
        </p:txBody>
      </p:sp>
      <p:sp>
        <p:nvSpPr>
          <p:cNvPr id="213" name="Shape 213"/>
          <p:cNvSpPr txBox="1"/>
          <p:nvPr>
            <p:ph idx="1" type="body"/>
          </p:nvPr>
        </p:nvSpPr>
        <p:spPr>
          <a:xfrm>
            <a:off x="336400" y="863550"/>
            <a:ext cx="8520600" cy="3416400"/>
          </a:xfrm>
          <a:prstGeom prst="rect">
            <a:avLst/>
          </a:prstGeom>
        </p:spPr>
        <p:txBody>
          <a:bodyPr anchorCtr="0" anchor="t" bIns="91425" lIns="91425" rIns="91425" tIns="91425">
            <a:noAutofit/>
          </a:bodyPr>
          <a:lstStyle/>
          <a:p>
            <a:pPr lvl="0" rtl="0">
              <a:spcBef>
                <a:spcPts val="0"/>
              </a:spcBef>
              <a:spcAft>
                <a:spcPts val="0"/>
              </a:spcAft>
              <a:buClr>
                <a:schemeClr val="dk1"/>
              </a:buClr>
              <a:buSzPct val="100000"/>
              <a:buFont typeface="Arial"/>
              <a:buNone/>
            </a:pPr>
            <a:r>
              <a:t/>
            </a:r>
            <a:endParaRPr sz="1100">
              <a:solidFill>
                <a:schemeClr val="dk1"/>
              </a:solidFill>
            </a:endParaRPr>
          </a:p>
          <a:p>
            <a:pPr lvl="0" rtl="0">
              <a:spcBef>
                <a:spcPts val="0"/>
              </a:spcBef>
              <a:spcAft>
                <a:spcPts val="0"/>
              </a:spcAft>
              <a:buClr>
                <a:schemeClr val="dk1"/>
              </a:buClr>
              <a:buSzPct val="100000"/>
              <a:buFont typeface="Arial"/>
              <a:buNone/>
            </a:pPr>
            <a:r>
              <a:t/>
            </a:r>
            <a:endParaRPr sz="1100">
              <a:solidFill>
                <a:schemeClr val="dk1"/>
              </a:solidFill>
            </a:endParaRPr>
          </a:p>
          <a:p>
            <a:pPr lvl="0" rtl="0">
              <a:spcBef>
                <a:spcPts val="0"/>
              </a:spcBef>
              <a:spcAft>
                <a:spcPts val="0"/>
              </a:spcAft>
              <a:buClr>
                <a:schemeClr val="dk1"/>
              </a:buClr>
              <a:buSzPct val="100000"/>
              <a:buFont typeface="Arial"/>
              <a:buNone/>
            </a:pPr>
            <a:r>
              <a:t/>
            </a:r>
            <a:endParaRPr sz="1100">
              <a:solidFill>
                <a:schemeClr val="dk1"/>
              </a:solidFill>
            </a:endParaRPr>
          </a:p>
          <a:p>
            <a:pPr lvl="0">
              <a:spcBef>
                <a:spcPts val="0"/>
              </a:spcBef>
              <a:spcAft>
                <a:spcPts val="0"/>
              </a:spcAft>
              <a:buClr>
                <a:schemeClr val="dk1"/>
              </a:buClr>
              <a:buSzPct val="100000"/>
              <a:buFont typeface="Arial"/>
              <a:buNone/>
            </a:pPr>
            <a:r>
              <a:t/>
            </a:r>
            <a:endParaRPr sz="1100">
              <a:solidFill>
                <a:schemeClr val="dk1"/>
              </a:solidFill>
            </a:endParaRPr>
          </a:p>
        </p:txBody>
      </p:sp>
      <p:graphicFrame>
        <p:nvGraphicFramePr>
          <p:cNvPr id="214" name="Shape 214"/>
          <p:cNvGraphicFramePr/>
          <p:nvPr/>
        </p:nvGraphicFramePr>
        <p:xfrm>
          <a:off x="1001900" y="1071925"/>
          <a:ext cx="3000000" cy="3000000"/>
        </p:xfrm>
        <a:graphic>
          <a:graphicData uri="http://schemas.openxmlformats.org/drawingml/2006/table">
            <a:tbl>
              <a:tblPr>
                <a:noFill/>
                <a:tableStyleId>{F2BDEE4D-456D-4372-9586-0D1756F79E05}</a:tableStyleId>
              </a:tblPr>
              <a:tblGrid>
                <a:gridCol w="1023700"/>
                <a:gridCol w="4981650"/>
              </a:tblGrid>
              <a:tr h="381000">
                <a:tc>
                  <a:txBody>
                    <a:bodyPr>
                      <a:noAutofit/>
                    </a:bodyPr>
                    <a:lstStyle/>
                    <a:p>
                      <a:pPr lvl="0">
                        <a:spcBef>
                          <a:spcPts val="0"/>
                        </a:spcBef>
                        <a:buNone/>
                      </a:pPr>
                      <a:r>
                        <a:rPr lang="en">
                          <a:solidFill>
                            <a:schemeClr val="dk1"/>
                          </a:solidFill>
                        </a:rPr>
                        <a:t>Month</a:t>
                      </a:r>
                    </a:p>
                  </a:txBody>
                  <a:tcPr marT="91425" marB="91425" marR="91425" marL="91425"/>
                </a:tc>
                <a:tc>
                  <a:txBody>
                    <a:bodyPr>
                      <a:noAutofit/>
                    </a:bodyPr>
                    <a:lstStyle/>
                    <a:p>
                      <a:pPr lvl="0" algn="ctr">
                        <a:spcBef>
                          <a:spcPts val="0"/>
                        </a:spcBef>
                        <a:buNone/>
                      </a:pPr>
                      <a:r>
                        <a:rPr lang="en">
                          <a:solidFill>
                            <a:schemeClr val="dk1"/>
                          </a:solidFill>
                        </a:rPr>
                        <a:t>Item</a:t>
                      </a:r>
                    </a:p>
                  </a:txBody>
                  <a:tcPr marT="91425" marB="91425" marR="91425" marL="91425"/>
                </a:tc>
              </a:tr>
              <a:tr h="381000">
                <a:tc>
                  <a:txBody>
                    <a:bodyPr>
                      <a:noAutofit/>
                    </a:bodyPr>
                    <a:lstStyle/>
                    <a:p>
                      <a:pPr lvl="0">
                        <a:spcBef>
                          <a:spcPts val="0"/>
                        </a:spcBef>
                        <a:buNone/>
                      </a:pPr>
                      <a:r>
                        <a:rPr lang="en">
                          <a:solidFill>
                            <a:schemeClr val="dk1"/>
                          </a:solidFill>
                        </a:rPr>
                        <a:t>Aug/Sept</a:t>
                      </a:r>
                    </a:p>
                  </a:txBody>
                  <a:tcPr marT="91425" marB="91425" marR="91425" marL="91425"/>
                </a:tc>
                <a:tc>
                  <a:txBody>
                    <a:bodyPr>
                      <a:noAutofit/>
                    </a:bodyPr>
                    <a:lstStyle/>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Get data from Fitbit/HealthKit and show on the app.</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Create graphs for different views (steps, calories, sleep, etc.)</a:t>
                      </a:r>
                    </a:p>
                  </a:txBody>
                  <a:tcPr marT="91425" marB="91425" marR="91425" marL="91425"/>
                </a:tc>
              </a:tr>
              <a:tr h="381000">
                <a:tc>
                  <a:txBody>
                    <a:bodyPr>
                      <a:noAutofit/>
                    </a:bodyPr>
                    <a:lstStyle/>
                    <a:p>
                      <a:pPr lvl="0">
                        <a:spcBef>
                          <a:spcPts val="0"/>
                        </a:spcBef>
                        <a:buNone/>
                      </a:pPr>
                      <a:r>
                        <a:rPr lang="en">
                          <a:solidFill>
                            <a:schemeClr val="dk1"/>
                          </a:solidFill>
                        </a:rPr>
                        <a:t>Oct</a:t>
                      </a:r>
                    </a:p>
                  </a:txBody>
                  <a:tcPr marT="91425" marB="91425" marR="91425" marL="91425"/>
                </a:tc>
                <a:tc>
                  <a:txBody>
                    <a:bodyPr>
                      <a:noAutofit/>
                    </a:bodyPr>
                    <a:lstStyle/>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Create web application for a proof of concept.</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Able to show relevant graphs with the correct information from wearables for steps, calories, sleep, etc.</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Create Azure db</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Finish Spring REST Api</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Connect Spring to Azure db mocking current MongoDB</a:t>
                      </a:r>
                    </a:p>
                  </a:txBody>
                  <a:tcPr marT="91425" marB="91425" marR="91425" marL="91425"/>
                </a:tc>
              </a:tr>
              <a:tr h="381000">
                <a:tc>
                  <a:txBody>
                    <a:bodyPr>
                      <a:noAutofit/>
                    </a:bodyPr>
                    <a:lstStyle/>
                    <a:p>
                      <a:pPr lvl="0">
                        <a:spcBef>
                          <a:spcPts val="0"/>
                        </a:spcBef>
                        <a:buNone/>
                      </a:pPr>
                      <a:r>
                        <a:rPr lang="en">
                          <a:solidFill>
                            <a:schemeClr val="dk1"/>
                          </a:solidFill>
                        </a:rPr>
                        <a:t>Nov/ Dec</a:t>
                      </a:r>
                    </a:p>
                  </a:txBody>
                  <a:tcPr marT="91425" marB="91425" marR="91425" marL="91425"/>
                </a:tc>
                <a:tc>
                  <a:txBody>
                    <a:bodyPr>
                      <a:noAutofit/>
                    </a:bodyPr>
                    <a:lstStyle/>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Pushing data to the server.</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Setup Rest API on tomcat server provided by UPH</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Add graphs to show weekly, quarterly, and yearly data</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Data Trends.</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Report and presentation</a:t>
                      </a:r>
                    </a:p>
                    <a:p>
                      <a:pPr indent="-292100" lvl="0" marL="457200" rtl="0">
                        <a:lnSpc>
                          <a:spcPct val="110000"/>
                        </a:lnSpc>
                        <a:spcBef>
                          <a:spcPts val="600"/>
                        </a:spcBef>
                        <a:spcAft>
                          <a:spcPts val="1000"/>
                        </a:spcAft>
                        <a:buClr>
                          <a:schemeClr val="dk1"/>
                        </a:buClr>
                        <a:buSzPct val="100000"/>
                        <a:buFont typeface="Merriweather"/>
                        <a:buChar char="-"/>
                      </a:pPr>
                      <a:r>
                        <a:rPr lang="en" sz="1000">
                          <a:solidFill>
                            <a:schemeClr val="dk1"/>
                          </a:solidFill>
                          <a:latin typeface="Merriweather"/>
                          <a:ea typeface="Merriweather"/>
                          <a:cs typeface="Merriweather"/>
                          <a:sym typeface="Merriweather"/>
                        </a:rPr>
                        <a:t>Hand over</a:t>
                      </a:r>
                    </a:p>
                  </a:txBody>
                  <a:tcPr marT="91425" marB="91425" marR="91425" marL="91425"/>
                </a:tc>
              </a:tr>
            </a:tbl>
          </a:graphicData>
        </a:graphic>
      </p:graphicFrame>
      <p:sp>
        <p:nvSpPr>
          <p:cNvPr id="215" name="Shape 215"/>
          <p:cNvSpPr txBox="1"/>
          <p:nvPr/>
        </p:nvSpPr>
        <p:spPr>
          <a:xfrm>
            <a:off x="6090850" y="0"/>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158025" y="17245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100000"/>
              <a:buFont typeface="Arial"/>
              <a:buNone/>
            </a:pPr>
            <a:r>
              <a:rPr b="1" lang="en" sz="1100"/>
              <a:t>CONCLUSION</a:t>
            </a:r>
          </a:p>
        </p:txBody>
      </p:sp>
      <p:graphicFrame>
        <p:nvGraphicFramePr>
          <p:cNvPr id="221" name="Shape 221"/>
          <p:cNvGraphicFramePr/>
          <p:nvPr/>
        </p:nvGraphicFramePr>
        <p:xfrm>
          <a:off x="750575" y="581125"/>
          <a:ext cx="3000000" cy="3000000"/>
        </p:xfrm>
        <a:graphic>
          <a:graphicData uri="http://schemas.openxmlformats.org/drawingml/2006/table">
            <a:tbl>
              <a:tblPr>
                <a:noFill/>
                <a:tableStyleId>{F2BDEE4D-456D-4372-9586-0D1756F79E05}</a:tableStyleId>
              </a:tblPr>
              <a:tblGrid>
                <a:gridCol w="1709450"/>
                <a:gridCol w="1756775"/>
                <a:gridCol w="4461825"/>
              </a:tblGrid>
              <a:tr h="291300">
                <a:tc>
                  <a:txBody>
                    <a:bodyPr>
                      <a:noAutofit/>
                    </a:bodyPr>
                    <a:lstStyle/>
                    <a:p>
                      <a:pPr lvl="0">
                        <a:spcBef>
                          <a:spcPts val="0"/>
                        </a:spcBef>
                        <a:buNone/>
                      </a:pPr>
                      <a:r>
                        <a:rPr b="1" lang="en" sz="800"/>
                        <a:t>Team member</a:t>
                      </a:r>
                    </a:p>
                  </a:txBody>
                  <a:tcPr marT="91425" marB="91425" marR="91425" marL="91425"/>
                </a:tc>
                <a:tc>
                  <a:txBody>
                    <a:bodyPr>
                      <a:noAutofit/>
                    </a:bodyPr>
                    <a:lstStyle/>
                    <a:p>
                      <a:pPr lvl="0" rtl="0">
                        <a:lnSpc>
                          <a:spcPct val="115000"/>
                        </a:lnSpc>
                        <a:spcBef>
                          <a:spcPts val="0"/>
                        </a:spcBef>
                        <a:buClr>
                          <a:schemeClr val="dk1"/>
                        </a:buClr>
                        <a:buSzPct val="137500"/>
                        <a:buFont typeface="Arial"/>
                        <a:buNone/>
                      </a:pPr>
                      <a:r>
                        <a:rPr b="1" lang="en" sz="800">
                          <a:solidFill>
                            <a:schemeClr val="dk1"/>
                          </a:solidFill>
                        </a:rPr>
                        <a:t>Responsibility</a:t>
                      </a:r>
                    </a:p>
                  </a:txBody>
                  <a:tcPr marT="91425" marB="91425" marR="91425" marL="91425"/>
                </a:tc>
                <a:tc>
                  <a:txBody>
                    <a:bodyPr>
                      <a:noAutofit/>
                    </a:bodyPr>
                    <a:lstStyle/>
                    <a:p>
                      <a:pPr lvl="0" rtl="0">
                        <a:lnSpc>
                          <a:spcPct val="115000"/>
                        </a:lnSpc>
                        <a:spcBef>
                          <a:spcPts val="0"/>
                        </a:spcBef>
                        <a:buClr>
                          <a:schemeClr val="dk1"/>
                        </a:buClr>
                        <a:buSzPct val="137500"/>
                        <a:buFont typeface="Arial"/>
                        <a:buNone/>
                      </a:pPr>
                      <a:r>
                        <a:rPr b="1" lang="en" sz="800">
                          <a:solidFill>
                            <a:schemeClr val="dk1"/>
                          </a:solidFill>
                        </a:rPr>
                        <a:t>Contributions </a:t>
                      </a:r>
                    </a:p>
                  </a:txBody>
                  <a:tcPr marT="91425" marB="91425" marR="91425" marL="91425"/>
                </a:tc>
              </a:tr>
              <a:tr h="90442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Aakash Sheth</a:t>
                      </a:r>
                    </a:p>
                  </a:txBody>
                  <a:tcPr marT="91425" marB="91425" marR="91425" marL="91425"/>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Team Leader</a:t>
                      </a:r>
                    </a:p>
                  </a:txBody>
                  <a:tcPr marT="91425" marB="91425" marR="91425" marL="91425"/>
                </a:tc>
                <a:tc>
                  <a:txBody>
                    <a:bodyPr>
                      <a:noAutofit/>
                    </a:bodyPr>
                    <a:lstStyle/>
                    <a:p>
                      <a:pPr lvl="0">
                        <a:spcBef>
                          <a:spcPts val="0"/>
                        </a:spcBef>
                        <a:buNone/>
                      </a:pPr>
                      <a:r>
                        <a:rPr lang="en" sz="800">
                          <a:solidFill>
                            <a:schemeClr val="dk1"/>
                          </a:solidFill>
                        </a:rPr>
                        <a:t>Initial iOS app architecture</a:t>
                      </a:r>
                    </a:p>
                    <a:p>
                      <a:pPr lvl="0">
                        <a:spcBef>
                          <a:spcPts val="0"/>
                        </a:spcBef>
                        <a:buNone/>
                      </a:pPr>
                      <a:r>
                        <a:rPr lang="en" sz="800">
                          <a:solidFill>
                            <a:schemeClr val="dk1"/>
                          </a:solidFill>
                        </a:rPr>
                        <a:t>Current web application prototype architect</a:t>
                      </a:r>
                    </a:p>
                    <a:p>
                      <a:pPr lvl="0">
                        <a:spcBef>
                          <a:spcPts val="0"/>
                        </a:spcBef>
                        <a:buNone/>
                      </a:pPr>
                      <a:r>
                        <a:rPr lang="en" sz="800">
                          <a:solidFill>
                            <a:schemeClr val="dk1"/>
                          </a:solidFill>
                        </a:rPr>
                        <a:t>Administrative Tasks - Meetings, Docs</a:t>
                      </a:r>
                    </a:p>
                  </a:txBody>
                  <a:tcPr marT="91425" marB="91425" marR="91425" marL="91425"/>
                </a:tc>
              </a:tr>
              <a:tr h="49412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Ben Kixmiller</a:t>
                      </a:r>
                    </a:p>
                  </a:txBody>
                  <a:tcPr marT="91425" marB="91425" marR="91425" marL="91425"/>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Key Concept Holder</a:t>
                      </a:r>
                    </a:p>
                  </a:txBody>
                  <a:tcPr marT="91425" marB="91425" marR="91425" marL="91425"/>
                </a:tc>
                <a:tc>
                  <a:txBody>
                    <a:bodyPr>
                      <a:noAutofit/>
                    </a:bodyPr>
                    <a:lstStyle/>
                    <a:p>
                      <a:pPr lvl="0">
                        <a:spcBef>
                          <a:spcPts val="0"/>
                        </a:spcBef>
                        <a:buNone/>
                      </a:pPr>
                      <a:r>
                        <a:rPr lang="en" sz="800">
                          <a:solidFill>
                            <a:schemeClr val="dk1"/>
                          </a:solidFill>
                        </a:rPr>
                        <a:t>Http get requests code </a:t>
                      </a:r>
                    </a:p>
                    <a:p>
                      <a:pPr lvl="0">
                        <a:spcBef>
                          <a:spcPts val="0"/>
                        </a:spcBef>
                        <a:buNone/>
                      </a:pPr>
                      <a:r>
                        <a:rPr lang="en" sz="800">
                          <a:solidFill>
                            <a:schemeClr val="dk1"/>
                          </a:solidFill>
                        </a:rPr>
                        <a:t>Work with Jon and George to get back end work to connect Spring to UPH server</a:t>
                      </a:r>
                    </a:p>
                  </a:txBody>
                  <a:tcPr marT="91425" marB="91425" marR="91425" marL="91425"/>
                </a:tc>
              </a:tr>
              <a:tr h="62177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Brian Nguyen</a:t>
                      </a:r>
                    </a:p>
                  </a:txBody>
                  <a:tcPr marT="91425" marB="91425" marR="91425" marL="91425"/>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Team Communications Leader</a:t>
                      </a:r>
                    </a:p>
                  </a:txBody>
                  <a:tcPr marT="91425" marB="91425" marR="91425" marL="91425"/>
                </a:tc>
                <a:tc>
                  <a:txBody>
                    <a:bodyPr>
                      <a:noAutofit/>
                    </a:bodyPr>
                    <a:lstStyle/>
                    <a:p>
                      <a:pPr lvl="0">
                        <a:spcBef>
                          <a:spcPts val="0"/>
                        </a:spcBef>
                        <a:buNone/>
                      </a:pPr>
                      <a:r>
                        <a:rPr lang="en" sz="800">
                          <a:solidFill>
                            <a:schemeClr val="dk1"/>
                          </a:solidFill>
                        </a:rPr>
                        <a:t>Implement Fitbit API with OAuth 2 to iOS app</a:t>
                      </a:r>
                    </a:p>
                    <a:p>
                      <a:pPr lvl="0">
                        <a:spcBef>
                          <a:spcPts val="0"/>
                        </a:spcBef>
                        <a:buNone/>
                      </a:pPr>
                      <a:r>
                        <a:rPr lang="en" sz="800">
                          <a:solidFill>
                            <a:schemeClr val="dk1"/>
                          </a:solidFill>
                        </a:rPr>
                        <a:t>Build the admin webpage: create new user, search for clients, authenticate to server, etc.</a:t>
                      </a:r>
                    </a:p>
                    <a:p>
                      <a:pPr lvl="0">
                        <a:spcBef>
                          <a:spcPts val="0"/>
                        </a:spcBef>
                        <a:buNone/>
                      </a:pPr>
                      <a:r>
                        <a:rPr lang="en" sz="800">
                          <a:solidFill>
                            <a:schemeClr val="dk1"/>
                          </a:solidFill>
                        </a:rPr>
                        <a:t>Store the data from user to server</a:t>
                      </a:r>
                    </a:p>
                  </a:txBody>
                  <a:tcPr marT="91425" marB="91425" marR="91425" marL="91425"/>
                </a:tc>
              </a:tr>
              <a:tr h="49412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George Ndemi</a:t>
                      </a:r>
                    </a:p>
                  </a:txBody>
                  <a:tcPr marT="91425" marB="91425" marR="91425" marL="91425"/>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Key Concept Holder</a:t>
                      </a:r>
                    </a:p>
                  </a:txBody>
                  <a:tcPr marT="91425" marB="91425" marR="91425" marL="91425"/>
                </a:tc>
                <a:tc>
                  <a:txBody>
                    <a:bodyPr>
                      <a:noAutofit/>
                    </a:bodyPr>
                    <a:lstStyle/>
                    <a:p>
                      <a:pPr lvl="0">
                        <a:spcBef>
                          <a:spcPts val="0"/>
                        </a:spcBef>
                        <a:buNone/>
                      </a:pPr>
                      <a:r>
                        <a:rPr lang="en" sz="800">
                          <a:solidFill>
                            <a:schemeClr val="dk1"/>
                          </a:solidFill>
                        </a:rPr>
                        <a:t>Data analysis( Standard deviation, mean, min and max</a:t>
                      </a:r>
                    </a:p>
                    <a:p>
                      <a:pPr lvl="0">
                        <a:spcBef>
                          <a:spcPts val="0"/>
                        </a:spcBef>
                        <a:buNone/>
                      </a:pPr>
                      <a:r>
                        <a:rPr lang="en" sz="800">
                          <a:solidFill>
                            <a:schemeClr val="dk1"/>
                          </a:solidFill>
                        </a:rPr>
                        <a:t>Worked on Amazon DynamoDb( cancelled later)</a:t>
                      </a:r>
                    </a:p>
                    <a:p>
                      <a:pPr lvl="0">
                        <a:spcBef>
                          <a:spcPts val="0"/>
                        </a:spcBef>
                        <a:buNone/>
                      </a:pPr>
                      <a:r>
                        <a:rPr lang="en" sz="800">
                          <a:solidFill>
                            <a:schemeClr val="dk1"/>
                          </a:solidFill>
                        </a:rPr>
                        <a:t>Tested  the sending data from the the app to Azure</a:t>
                      </a:r>
                    </a:p>
                    <a:p>
                      <a:pPr lvl="0">
                        <a:spcBef>
                          <a:spcPts val="0"/>
                        </a:spcBef>
                        <a:buNone/>
                      </a:pPr>
                      <a:r>
                        <a:t/>
                      </a:r>
                      <a:endParaRPr sz="800">
                        <a:solidFill>
                          <a:schemeClr val="dk1"/>
                        </a:solidFill>
                      </a:endParaRPr>
                    </a:p>
                  </a:txBody>
                  <a:tcPr marT="91425" marB="91425" marR="91425" marL="91425"/>
                </a:tc>
              </a:tr>
              <a:tr h="49412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Haythem Ebrahem</a:t>
                      </a:r>
                    </a:p>
                  </a:txBody>
                  <a:tcPr marT="91425" marB="91425" marR="91425" marL="91425">
                    <a:lnB cap="flat" cmpd="sng" w="9525">
                      <a:solidFill>
                        <a:srgbClr val="999999"/>
                      </a:solidFill>
                      <a:prstDash val="solid"/>
                      <a:round/>
                      <a:headEnd len="med" w="med" type="none"/>
                      <a:tailEnd len="med" w="med" type="none"/>
                    </a:lnB>
                  </a:tcPr>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Key Concept Holder</a:t>
                      </a:r>
                    </a:p>
                  </a:txBody>
                  <a:tcPr marT="91425" marB="91425" marR="91425" marL="91425">
                    <a:lnB cap="flat" cmpd="sng" w="9525">
                      <a:solidFill>
                        <a:srgbClr val="999999"/>
                      </a:solidFill>
                      <a:prstDash val="solid"/>
                      <a:round/>
                      <a:headEnd len="med" w="med" type="none"/>
                      <a:tailEnd len="med" w="med" type="none"/>
                    </a:lnB>
                  </a:tcPr>
                </a:tc>
                <a:tc>
                  <a:txBody>
                    <a:bodyPr>
                      <a:noAutofit/>
                    </a:bodyPr>
                    <a:lstStyle/>
                    <a:p>
                      <a:pPr lvl="0">
                        <a:spcBef>
                          <a:spcPts val="0"/>
                        </a:spcBef>
                        <a:buNone/>
                      </a:pPr>
                      <a:r>
                        <a:rPr lang="en" sz="800">
                          <a:solidFill>
                            <a:schemeClr val="dk1"/>
                          </a:solidFill>
                        </a:rPr>
                        <a:t>Implementing local db (Realm)</a:t>
                      </a:r>
                    </a:p>
                    <a:p>
                      <a:pPr lvl="0">
                        <a:spcBef>
                          <a:spcPts val="0"/>
                        </a:spcBef>
                        <a:buNone/>
                      </a:pPr>
                      <a:r>
                        <a:rPr lang="en" sz="800">
                          <a:solidFill>
                            <a:schemeClr val="dk1"/>
                          </a:solidFill>
                        </a:rPr>
                        <a:t>Implementing SQL db </a:t>
                      </a:r>
                    </a:p>
                    <a:p>
                      <a:pPr lvl="0">
                        <a:spcBef>
                          <a:spcPts val="0"/>
                        </a:spcBef>
                        <a:buNone/>
                      </a:pPr>
                      <a:r>
                        <a:rPr lang="en" sz="800">
                          <a:solidFill>
                            <a:schemeClr val="dk1"/>
                          </a:solidFill>
                        </a:rPr>
                        <a:t>Configure AWS (Cancelled)</a:t>
                      </a:r>
                    </a:p>
                  </a:txBody>
                  <a:tcPr marT="91425" marB="91425" marR="91425" marL="91425"/>
                </a:tc>
              </a:tr>
              <a:tr h="831475">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Jonathan Campbell</a:t>
                      </a:r>
                    </a:p>
                  </a:txBody>
                  <a:tcPr marT="91425" marB="91425" marR="91425" marL="91425">
                    <a:lnL cap="flat" cmpd="sng" w="9525">
                      <a:solidFill>
                        <a:srgbClr val="999999"/>
                      </a:solidFill>
                      <a:prstDash val="solid"/>
                      <a:round/>
                      <a:headEnd len="med" w="med" type="none"/>
                      <a:tailEnd len="med" w="med" type="none"/>
                    </a:lnL>
                    <a:lnR cap="flat" cmpd="sng" w="9525">
                      <a:solidFill>
                        <a:srgbClr val="999999"/>
                      </a:solidFill>
                      <a:prstDash val="solid"/>
                      <a:round/>
                      <a:headEnd len="med" w="med" type="none"/>
                      <a:tailEnd len="med" w="med" type="none"/>
                    </a:lnR>
                    <a:lnT cap="flat" cmpd="sng" w="9525">
                      <a:solidFill>
                        <a:srgbClr val="999999"/>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lnSpc>
                          <a:spcPct val="110000"/>
                        </a:lnSpc>
                        <a:spcBef>
                          <a:spcPts val="600"/>
                        </a:spcBef>
                        <a:spcAft>
                          <a:spcPts val="1000"/>
                        </a:spcAft>
                        <a:buClr>
                          <a:schemeClr val="dk1"/>
                        </a:buClr>
                        <a:buSzPct val="137500"/>
                        <a:buFont typeface="Arial"/>
                        <a:buNone/>
                      </a:pPr>
                      <a:r>
                        <a:rPr b="1" lang="en" sz="800">
                          <a:solidFill>
                            <a:schemeClr val="dk1"/>
                          </a:solidFill>
                          <a:latin typeface="Merriweather"/>
                          <a:ea typeface="Merriweather"/>
                          <a:cs typeface="Merriweather"/>
                          <a:sym typeface="Merriweather"/>
                        </a:rPr>
                        <a:t>Team Webmaster</a:t>
                      </a:r>
                    </a:p>
                  </a:txBody>
                  <a:tcPr marT="91425" marB="91425" marR="91425" marL="91425">
                    <a:lnL cap="flat" cmpd="sng" w="9525">
                      <a:solidFill>
                        <a:srgbClr val="999999"/>
                      </a:solidFill>
                      <a:prstDash val="solid"/>
                      <a:round/>
                      <a:headEnd len="med" w="med" type="none"/>
                      <a:tailEnd len="med" w="med" type="none"/>
                    </a:lnL>
                    <a:lnR cap="flat" cmpd="sng" w="9525">
                      <a:solidFill>
                        <a:srgbClr val="999999"/>
                      </a:solidFill>
                      <a:prstDash val="solid"/>
                      <a:round/>
                      <a:headEnd len="med" w="med" type="none"/>
                      <a:tailEnd len="med" w="med" type="none"/>
                    </a:lnR>
                    <a:lnT cap="flat" cmpd="sng" w="9525">
                      <a:solidFill>
                        <a:srgbClr val="999999"/>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n" sz="800">
                          <a:solidFill>
                            <a:schemeClr val="dk1"/>
                          </a:solidFill>
                        </a:rPr>
                        <a:t>Updated/Managed website</a:t>
                      </a:r>
                    </a:p>
                    <a:p>
                      <a:pPr lvl="0">
                        <a:spcBef>
                          <a:spcPts val="0"/>
                        </a:spcBef>
                        <a:buNone/>
                      </a:pPr>
                      <a:r>
                        <a:rPr lang="en" sz="800">
                          <a:solidFill>
                            <a:schemeClr val="dk1"/>
                          </a:solidFill>
                        </a:rPr>
                        <a:t>Mock up database</a:t>
                      </a:r>
                    </a:p>
                    <a:p>
                      <a:pPr lvl="0">
                        <a:spcBef>
                          <a:spcPts val="0"/>
                        </a:spcBef>
                        <a:buNone/>
                      </a:pPr>
                      <a:r>
                        <a:rPr lang="en" sz="800">
                          <a:solidFill>
                            <a:schemeClr val="dk1"/>
                          </a:solidFill>
                        </a:rPr>
                        <a:t>Wearable study</a:t>
                      </a:r>
                    </a:p>
                    <a:p>
                      <a:pPr lvl="0">
                        <a:spcBef>
                          <a:spcPts val="0"/>
                        </a:spcBef>
                        <a:buNone/>
                      </a:pPr>
                      <a:r>
                        <a:rPr lang="en" sz="800">
                          <a:solidFill>
                            <a:schemeClr val="dk1"/>
                          </a:solidFill>
                        </a:rPr>
                        <a:t>Spring REST API Creation</a:t>
                      </a:r>
                    </a:p>
                  </a:txBody>
                  <a:tcPr marT="91425" marB="91425" marR="91425" marL="91425">
                    <a:lnL cap="flat" cmpd="sng" w="9525">
                      <a:solidFill>
                        <a:srgbClr val="999999"/>
                      </a:solidFill>
                      <a:prstDash val="solid"/>
                      <a:round/>
                      <a:headEnd len="med" w="med" type="none"/>
                      <a:tailEnd len="med" w="med" type="none"/>
                    </a:lnL>
                  </a:tcPr>
                </a:tc>
              </a:tr>
            </a:tbl>
          </a:graphicData>
        </a:graphic>
      </p:graphicFrame>
      <p:sp>
        <p:nvSpPr>
          <p:cNvPr id="222" name="Shape 222"/>
          <p:cNvSpPr txBox="1"/>
          <p:nvPr/>
        </p:nvSpPr>
        <p:spPr>
          <a:xfrm>
            <a:off x="6144000" y="0"/>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Project Uniqueness</a:t>
            </a:r>
          </a:p>
        </p:txBody>
      </p:sp>
      <p:sp>
        <p:nvSpPr>
          <p:cNvPr id="93" name="Shape 93"/>
          <p:cNvSpPr txBox="1"/>
          <p:nvPr>
            <p:ph idx="1" type="body"/>
          </p:nvPr>
        </p:nvSpPr>
        <p:spPr>
          <a:xfrm>
            <a:off x="311700" y="1001275"/>
            <a:ext cx="8520600" cy="3339000"/>
          </a:xfrm>
          <a:prstGeom prst="rect">
            <a:avLst/>
          </a:prstGeom>
        </p:spPr>
        <p:txBody>
          <a:bodyPr anchorCtr="0" anchor="t" bIns="91425" lIns="91425" rIns="91425" tIns="91425">
            <a:noAutofit/>
          </a:bodyPr>
          <a:lstStyle/>
          <a:p>
            <a:pPr lvl="0" rtl="0">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We work with CyBiz</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Gather business intelligence, market research</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Healthcare resources</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UPH staff (doctors, care coordinators, technology team)</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Eventual integration into a larger system (Electronic Medical Records)</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Real value comes from data analysis</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Health professionals</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Data scientists</a:t>
            </a:r>
          </a:p>
          <a:p>
            <a:pPr indent="-304800" lvl="1" marL="9144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Business Analysts</a:t>
            </a:r>
          </a:p>
          <a:p>
            <a:pPr indent="0" lvl="0" marL="457200" rtl="0">
              <a:lnSpc>
                <a:spcPct val="110000"/>
              </a:lnSpc>
              <a:spcBef>
                <a:spcPts val="600"/>
              </a:spcBef>
              <a:spcAft>
                <a:spcPts val="1000"/>
              </a:spcAft>
              <a:buNone/>
            </a:pPr>
            <a:r>
              <a:t/>
            </a:r>
            <a:endParaRPr sz="1200">
              <a:solidFill>
                <a:schemeClr val="dk1"/>
              </a:solidFill>
              <a:latin typeface="Merriweather"/>
              <a:ea typeface="Merriweather"/>
              <a:cs typeface="Merriweather"/>
              <a:sym typeface="Merriweather"/>
            </a:endParaRPr>
          </a:p>
          <a:p>
            <a:pPr lvl="0">
              <a:lnSpc>
                <a:spcPct val="110000"/>
              </a:lnSpc>
              <a:spcBef>
                <a:spcPts val="600"/>
              </a:spcBef>
              <a:spcAft>
                <a:spcPts val="1000"/>
              </a:spcAft>
              <a:buNone/>
            </a:pPr>
            <a:r>
              <a:t/>
            </a:r>
            <a:endParaRPr sz="1000">
              <a:solidFill>
                <a:schemeClr val="dk1"/>
              </a:solidFill>
              <a:latin typeface="Merriweather"/>
              <a:ea typeface="Merriweather"/>
              <a:cs typeface="Merriweather"/>
              <a:sym typeface="Merriweather"/>
            </a:endParaRPr>
          </a:p>
        </p:txBody>
      </p:sp>
      <p:sp>
        <p:nvSpPr>
          <p:cNvPr id="94" name="Shape 94"/>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rtl="0" algn="ctr">
              <a:spcBef>
                <a:spcPts val="0"/>
              </a:spcBef>
              <a:buNone/>
            </a:pPr>
            <a:r>
              <a:rPr lang="en" sz="3000">
                <a:solidFill>
                  <a:schemeClr val="dk1"/>
                </a:solidFill>
              </a:rPr>
              <a:t>Thank you!</a:t>
            </a:r>
          </a:p>
          <a:p>
            <a:pPr lvl="0" rtl="0" algn="ctr">
              <a:spcBef>
                <a:spcPts val="0"/>
              </a:spcBef>
              <a:buNone/>
            </a:pPr>
            <a:r>
              <a:t/>
            </a:r>
            <a:endParaRPr>
              <a:solidFill>
                <a:schemeClr val="dk1"/>
              </a:solidFill>
            </a:endParaRPr>
          </a:p>
          <a:p>
            <a:pPr lvl="0" algn="ctr">
              <a:spcBef>
                <a:spcPts val="0"/>
              </a:spcBef>
              <a:buNone/>
            </a:pPr>
            <a:r>
              <a:rPr lang="en">
                <a:solidFill>
                  <a:schemeClr val="dk1"/>
                </a:solidFill>
              </a:rPr>
              <a:t>Any questions?</a:t>
            </a:r>
          </a:p>
        </p:txBody>
      </p:sp>
      <p:sp>
        <p:nvSpPr>
          <p:cNvPr id="228" name="Shape 228"/>
          <p:cNvSpPr txBox="1"/>
          <p:nvPr/>
        </p:nvSpPr>
        <p:spPr>
          <a:xfrm>
            <a:off x="6144000" y="227000"/>
            <a:ext cx="3000000" cy="6126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lang="en"/>
              <a:t>Scope of Our Project</a:t>
            </a:r>
          </a:p>
        </p:txBody>
      </p:sp>
      <p:sp>
        <p:nvSpPr>
          <p:cNvPr id="100" name="Shape 100"/>
          <p:cNvSpPr txBox="1"/>
          <p:nvPr>
            <p:ph idx="1" type="body"/>
          </p:nvPr>
        </p:nvSpPr>
        <p:spPr>
          <a:xfrm>
            <a:off x="311700" y="1229875"/>
            <a:ext cx="8520600" cy="3069000"/>
          </a:xfrm>
          <a:prstGeom prst="rect">
            <a:avLst/>
          </a:prstGeom>
        </p:spPr>
        <p:txBody>
          <a:bodyPr anchorCtr="0" anchor="t" bIns="91425" lIns="91425" rIns="91425" tIns="91425">
            <a:noAutofit/>
          </a:bodyPr>
          <a:lstStyle/>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IoT has made wearable data easily accessible</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Manufacturers like FitBit provide devices and web services</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We want to query FitBit to gather information on useful data</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We will gather heart rate, steps, weight, calories, and sleep</a:t>
            </a:r>
          </a:p>
          <a:p>
            <a:pPr indent="-304800" lvl="0" marL="457200" rtl="0">
              <a:lnSpc>
                <a:spcPct val="110000"/>
              </a:lnSpc>
              <a:spcBef>
                <a:spcPts val="600"/>
              </a:spcBef>
              <a:spcAft>
                <a:spcPts val="1000"/>
              </a:spcAft>
              <a:buClr>
                <a:schemeClr val="dk1"/>
              </a:buClr>
              <a:buSzPct val="100000"/>
              <a:buFont typeface="Merriweather"/>
            </a:pPr>
            <a:r>
              <a:rPr lang="en" sz="1200">
                <a:solidFill>
                  <a:schemeClr val="dk1"/>
                </a:solidFill>
                <a:latin typeface="Merriweather"/>
                <a:ea typeface="Merriweather"/>
                <a:cs typeface="Merriweather"/>
                <a:sym typeface="Merriweather"/>
              </a:rPr>
              <a:t>Present it to physician to find out what is useful</a:t>
            </a:r>
          </a:p>
          <a:p>
            <a:pPr lvl="0" algn="ctr">
              <a:lnSpc>
                <a:spcPct val="131990"/>
              </a:lnSpc>
              <a:spcBef>
                <a:spcPts val="600"/>
              </a:spcBef>
              <a:spcAft>
                <a:spcPts val="1000"/>
              </a:spcAft>
              <a:buClr>
                <a:schemeClr val="dk1"/>
              </a:buClr>
              <a:buSzPct val="91666"/>
              <a:buFont typeface="Arial"/>
              <a:buNone/>
            </a:pPr>
            <a:r>
              <a:t/>
            </a:r>
            <a:endParaRPr sz="1200">
              <a:solidFill>
                <a:srgbClr val="000000"/>
              </a:solidFill>
              <a:latin typeface="Merriweather"/>
              <a:ea typeface="Merriweather"/>
              <a:cs typeface="Merriweather"/>
              <a:sym typeface="Merriweather"/>
            </a:endParaRPr>
          </a:p>
        </p:txBody>
      </p:sp>
      <p:sp>
        <p:nvSpPr>
          <p:cNvPr id="101" name="Shape 101"/>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Functional Requirements</a:t>
            </a:r>
          </a:p>
        </p:txBody>
      </p:sp>
      <p:sp>
        <p:nvSpPr>
          <p:cNvPr id="107" name="Shape 10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rtl="0" algn="l">
              <a:spcBef>
                <a:spcPts val="0"/>
              </a:spcBef>
              <a:spcAft>
                <a:spcPts val="0"/>
              </a:spcAft>
              <a:buClr>
                <a:schemeClr val="dk1"/>
              </a:buClr>
              <a:buSzPct val="61111"/>
              <a:buFont typeface="Arial"/>
              <a:buNone/>
            </a:pPr>
            <a:r>
              <a:t/>
            </a:r>
            <a:endParaRPr>
              <a:solidFill>
                <a:schemeClr val="dk1"/>
              </a:solidFill>
            </a:endParaRPr>
          </a:p>
          <a:p>
            <a:pPr lvl="0" rtl="0">
              <a:spcBef>
                <a:spcPts val="0"/>
              </a:spcBef>
              <a:spcAft>
                <a:spcPts val="0"/>
              </a:spcAft>
              <a:buNone/>
            </a:pPr>
            <a:r>
              <a:rPr lang="en" sz="1400">
                <a:solidFill>
                  <a:schemeClr val="dk1"/>
                </a:solidFill>
              </a:rPr>
              <a:t>●      Allows user login with their FitBit account</a:t>
            </a:r>
            <a:r>
              <a:rPr lang="en" sz="1400">
                <a:solidFill>
                  <a:schemeClr val="dk1"/>
                </a:solidFill>
              </a:rPr>
              <a:t>.</a:t>
            </a:r>
            <a:r>
              <a:rPr lang="en" sz="1400">
                <a:solidFill>
                  <a:schemeClr val="dk1"/>
                </a:solidFill>
              </a:rPr>
              <a:t> </a:t>
            </a:r>
          </a:p>
          <a:p>
            <a:pPr lvl="0" rtl="0">
              <a:spcBef>
                <a:spcPts val="0"/>
              </a:spcBef>
              <a:spcAft>
                <a:spcPts val="0"/>
              </a:spcAft>
              <a:buNone/>
            </a:pPr>
            <a:r>
              <a:t/>
            </a:r>
            <a:endParaRPr sz="1400">
              <a:solidFill>
                <a:schemeClr val="dk1"/>
              </a:solidFill>
            </a:endParaRPr>
          </a:p>
          <a:p>
            <a:pPr lvl="0" rtl="0">
              <a:spcBef>
                <a:spcPts val="0"/>
              </a:spcBef>
              <a:spcAft>
                <a:spcPts val="0"/>
              </a:spcAft>
              <a:buNone/>
            </a:pPr>
            <a:r>
              <a:rPr lang="en" sz="1400">
                <a:solidFill>
                  <a:schemeClr val="dk1"/>
                </a:solidFill>
              </a:rPr>
              <a:t>●      </a:t>
            </a:r>
            <a:r>
              <a:rPr lang="en" sz="1400">
                <a:solidFill>
                  <a:schemeClr val="dk1"/>
                </a:solidFill>
              </a:rPr>
              <a:t>Display relevant data that’s collected from multiple types of device.</a:t>
            </a:r>
          </a:p>
          <a:p>
            <a:pPr lvl="0" rtl="0">
              <a:spcBef>
                <a:spcPts val="0"/>
              </a:spcBef>
              <a:spcAft>
                <a:spcPts val="0"/>
              </a:spcAft>
              <a:buNone/>
            </a:pPr>
            <a:r>
              <a:t/>
            </a:r>
            <a:endParaRPr sz="1400">
              <a:solidFill>
                <a:schemeClr val="dk1"/>
              </a:solidFill>
            </a:endParaRPr>
          </a:p>
          <a:p>
            <a:pPr lvl="0" rtl="0">
              <a:spcBef>
                <a:spcPts val="0"/>
              </a:spcBef>
              <a:spcAft>
                <a:spcPts val="0"/>
              </a:spcAft>
              <a:buNone/>
            </a:pPr>
            <a:r>
              <a:rPr lang="en" sz="1400">
                <a:solidFill>
                  <a:schemeClr val="dk1"/>
                </a:solidFill>
              </a:rPr>
              <a:t>●      </a:t>
            </a:r>
            <a:r>
              <a:rPr lang="en" sz="1400">
                <a:solidFill>
                  <a:schemeClr val="dk1"/>
                </a:solidFill>
              </a:rPr>
              <a:t>Analyzes the data and show useful reports and graphs (mean and variance...) to user and providers.</a:t>
            </a:r>
          </a:p>
          <a:p>
            <a:pPr lvl="0" rtl="0">
              <a:spcBef>
                <a:spcPts val="0"/>
              </a:spcBef>
              <a:spcAft>
                <a:spcPts val="0"/>
              </a:spcAft>
              <a:buNone/>
            </a:pPr>
            <a:r>
              <a:t/>
            </a:r>
            <a:endParaRPr sz="1400">
              <a:solidFill>
                <a:schemeClr val="dk1"/>
              </a:solidFill>
            </a:endParaRPr>
          </a:p>
          <a:p>
            <a:pPr lvl="0" rtl="0">
              <a:spcBef>
                <a:spcPts val="0"/>
              </a:spcBef>
              <a:spcAft>
                <a:spcPts val="0"/>
              </a:spcAft>
              <a:buNone/>
            </a:pPr>
            <a:r>
              <a:rPr lang="en" sz="1400">
                <a:solidFill>
                  <a:schemeClr val="dk1"/>
                </a:solidFill>
              </a:rPr>
              <a:t>●      Maintain historical data (yearly - quarter yearly …) by saving it in database.</a:t>
            </a:r>
          </a:p>
          <a:p>
            <a:pPr lvl="0">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
        <p:nvSpPr>
          <p:cNvPr id="108" name="Shape 108"/>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Non-Functional Requirements</a:t>
            </a:r>
          </a:p>
        </p:txBody>
      </p:sp>
      <p:sp>
        <p:nvSpPr>
          <p:cNvPr id="114" name="Shape 114"/>
          <p:cNvSpPr txBox="1"/>
          <p:nvPr>
            <p:ph idx="1" type="body"/>
          </p:nvPr>
        </p:nvSpPr>
        <p:spPr>
          <a:xfrm>
            <a:off x="311700" y="1047600"/>
            <a:ext cx="8520600" cy="3259200"/>
          </a:xfrm>
          <a:prstGeom prst="rect">
            <a:avLst/>
          </a:prstGeom>
        </p:spPr>
        <p:txBody>
          <a:bodyPr anchorCtr="0" anchor="t" bIns="91425" lIns="91425" rIns="91425" tIns="91425">
            <a:noAutofit/>
          </a:bodyPr>
          <a:lstStyle/>
          <a:p>
            <a:pPr lvl="0" rtl="0">
              <a:spcBef>
                <a:spcPts val="0"/>
              </a:spcBef>
              <a:spcAft>
                <a:spcPts val="0"/>
              </a:spcAft>
              <a:buClr>
                <a:schemeClr val="dk1"/>
              </a:buClr>
              <a:buSzPct val="91666"/>
              <a:buFont typeface="Arial"/>
              <a:buNone/>
            </a:pPr>
            <a:r>
              <a:rPr lang="en" sz="1200">
                <a:solidFill>
                  <a:schemeClr val="dk1"/>
                </a:solidFill>
              </a:rPr>
              <a:t>●     </a:t>
            </a:r>
            <a:r>
              <a:rPr lang="en" sz="1400">
                <a:solidFill>
                  <a:schemeClr val="dk1"/>
                </a:solidFill>
              </a:rPr>
              <a:t>Security</a:t>
            </a:r>
          </a:p>
          <a:p>
            <a:pPr indent="387350" lvl="0" rtl="0">
              <a:spcBef>
                <a:spcPts val="0"/>
              </a:spcBef>
              <a:spcAft>
                <a:spcPts val="0"/>
              </a:spcAft>
              <a:buClr>
                <a:schemeClr val="dk1"/>
              </a:buClr>
              <a:buSzPct val="91666"/>
              <a:buFont typeface="Arial"/>
              <a:buNone/>
            </a:pPr>
            <a:r>
              <a:rPr lang="en" sz="1200">
                <a:solidFill>
                  <a:schemeClr val="dk1"/>
                </a:solidFill>
              </a:rPr>
              <a:t>○      No user can access any data of other users.</a:t>
            </a:r>
          </a:p>
          <a:p>
            <a:pPr indent="457200" lvl="0" rtl="0">
              <a:spcBef>
                <a:spcPts val="0"/>
              </a:spcBef>
              <a:spcAft>
                <a:spcPts val="0"/>
              </a:spcAft>
              <a:buNone/>
            </a:pPr>
            <a:r>
              <a:rPr lang="en" sz="1200">
                <a:solidFill>
                  <a:schemeClr val="dk1"/>
                </a:solidFill>
              </a:rPr>
              <a:t>○      Users can erase their own confidential data that is stored in the phone</a:t>
            </a:r>
          </a:p>
          <a:p>
            <a:pPr lvl="0" rtl="0">
              <a:spcBef>
                <a:spcPts val="0"/>
              </a:spcBef>
              <a:spcAft>
                <a:spcPts val="0"/>
              </a:spcAft>
              <a:buClr>
                <a:schemeClr val="dk1"/>
              </a:buClr>
              <a:buSzPct val="91666"/>
              <a:buFont typeface="Arial"/>
              <a:buNone/>
            </a:pPr>
            <a:r>
              <a:rPr lang="en" sz="1200">
                <a:solidFill>
                  <a:schemeClr val="dk1"/>
                </a:solidFill>
              </a:rPr>
              <a:t>●      </a:t>
            </a:r>
            <a:r>
              <a:rPr lang="en" sz="1400">
                <a:solidFill>
                  <a:schemeClr val="dk1"/>
                </a:solidFill>
              </a:rPr>
              <a:t>Reliability</a:t>
            </a:r>
          </a:p>
          <a:p>
            <a:pPr indent="387350" lvl="0" rtl="0">
              <a:spcBef>
                <a:spcPts val="0"/>
              </a:spcBef>
              <a:spcAft>
                <a:spcPts val="0"/>
              </a:spcAft>
              <a:buClr>
                <a:schemeClr val="dk1"/>
              </a:buClr>
              <a:buSzPct val="91666"/>
              <a:buFont typeface="Arial"/>
              <a:buNone/>
            </a:pPr>
            <a:r>
              <a:rPr lang="en" sz="1200">
                <a:solidFill>
                  <a:schemeClr val="dk1"/>
                </a:solidFill>
              </a:rPr>
              <a:t>○      Runs 24/7 without interrupt</a:t>
            </a:r>
          </a:p>
          <a:p>
            <a:pPr indent="457200" lvl="0" rtl="0">
              <a:spcBef>
                <a:spcPts val="0"/>
              </a:spcBef>
              <a:spcAft>
                <a:spcPts val="0"/>
              </a:spcAft>
              <a:buNone/>
            </a:pPr>
            <a:r>
              <a:rPr lang="en" sz="1200">
                <a:solidFill>
                  <a:schemeClr val="dk1"/>
                </a:solidFill>
              </a:rPr>
              <a:t>○      </a:t>
            </a:r>
            <a:r>
              <a:rPr lang="en" sz="1200">
                <a:solidFill>
                  <a:schemeClr val="dk1"/>
                </a:solidFill>
                <a:highlight>
                  <a:srgbClr val="FFFFFF"/>
                </a:highlight>
                <a:latin typeface="Georgia"/>
                <a:ea typeface="Georgia"/>
                <a:cs typeface="Georgia"/>
                <a:sym typeface="Georgia"/>
              </a:rPr>
              <a:t>The application performs the function that the user expected.</a:t>
            </a:r>
          </a:p>
          <a:p>
            <a:pPr indent="457200" lvl="0" rtl="0">
              <a:spcBef>
                <a:spcPts val="0"/>
              </a:spcBef>
              <a:spcAft>
                <a:spcPts val="0"/>
              </a:spcAft>
              <a:buNone/>
            </a:pPr>
            <a:r>
              <a:rPr lang="en" sz="1200">
                <a:solidFill>
                  <a:schemeClr val="dk1"/>
                </a:solidFill>
              </a:rPr>
              <a:t>○      </a:t>
            </a:r>
            <a:r>
              <a:rPr lang="en" sz="1200">
                <a:solidFill>
                  <a:schemeClr val="dk1"/>
                </a:solidFill>
                <a:highlight>
                  <a:srgbClr val="FFFFFF"/>
                </a:highlight>
                <a:latin typeface="Georgia"/>
                <a:ea typeface="Georgia"/>
                <a:cs typeface="Georgia"/>
                <a:sym typeface="Georgia"/>
              </a:rPr>
              <a:t>Tolerate the use of software in unexpected ways.</a:t>
            </a:r>
          </a:p>
          <a:p>
            <a:pPr lvl="0" rtl="0">
              <a:spcBef>
                <a:spcPts val="0"/>
              </a:spcBef>
              <a:spcAft>
                <a:spcPts val="0"/>
              </a:spcAft>
              <a:buClr>
                <a:schemeClr val="dk1"/>
              </a:buClr>
              <a:buSzPct val="91666"/>
              <a:buFont typeface="Arial"/>
              <a:buNone/>
            </a:pPr>
            <a:r>
              <a:rPr lang="en" sz="1200">
                <a:solidFill>
                  <a:schemeClr val="dk1"/>
                </a:solidFill>
              </a:rPr>
              <a:t>●      </a:t>
            </a:r>
            <a:r>
              <a:rPr lang="en" sz="1400">
                <a:solidFill>
                  <a:schemeClr val="dk1"/>
                </a:solidFill>
              </a:rPr>
              <a:t>Performance</a:t>
            </a:r>
          </a:p>
          <a:p>
            <a:pPr indent="387350" lvl="0" rtl="0">
              <a:spcBef>
                <a:spcPts val="0"/>
              </a:spcBef>
              <a:spcAft>
                <a:spcPts val="0"/>
              </a:spcAft>
              <a:buClr>
                <a:schemeClr val="dk1"/>
              </a:buClr>
              <a:buSzPct val="91666"/>
              <a:buFont typeface="Arial"/>
              <a:buNone/>
            </a:pPr>
            <a:r>
              <a:rPr lang="en" sz="1200">
                <a:solidFill>
                  <a:schemeClr val="dk1"/>
                </a:solidFill>
              </a:rPr>
              <a:t>○      The data is compressed to help save storage</a:t>
            </a:r>
          </a:p>
          <a:p>
            <a:pPr indent="387350" lvl="0" rtl="0">
              <a:spcBef>
                <a:spcPts val="0"/>
              </a:spcBef>
              <a:spcAft>
                <a:spcPts val="0"/>
              </a:spcAft>
              <a:buClr>
                <a:schemeClr val="dk1"/>
              </a:buClr>
              <a:buSzPct val="91666"/>
              <a:buFont typeface="Arial"/>
              <a:buNone/>
            </a:pPr>
            <a:r>
              <a:rPr lang="en" sz="1200">
                <a:solidFill>
                  <a:schemeClr val="dk1"/>
                </a:solidFill>
              </a:rPr>
              <a:t>○      Energy efficient ( computation done on the server)</a:t>
            </a:r>
          </a:p>
          <a:p>
            <a:pPr lvl="0" rtl="0">
              <a:spcBef>
                <a:spcPts val="0"/>
              </a:spcBef>
              <a:spcAft>
                <a:spcPts val="0"/>
              </a:spcAft>
              <a:buClr>
                <a:schemeClr val="dk1"/>
              </a:buClr>
              <a:buSzPct val="91666"/>
              <a:buFont typeface="Arial"/>
              <a:buNone/>
            </a:pPr>
            <a:r>
              <a:rPr lang="en" sz="1200">
                <a:solidFill>
                  <a:schemeClr val="dk1"/>
                </a:solidFill>
              </a:rPr>
              <a:t>●      </a:t>
            </a:r>
            <a:r>
              <a:rPr lang="en" sz="1400">
                <a:solidFill>
                  <a:schemeClr val="dk1"/>
                </a:solidFill>
              </a:rPr>
              <a:t>Maintainability</a:t>
            </a:r>
          </a:p>
          <a:p>
            <a:pPr lvl="0" rtl="0">
              <a:spcBef>
                <a:spcPts val="0"/>
              </a:spcBef>
              <a:spcAft>
                <a:spcPts val="300"/>
              </a:spcAft>
              <a:buNone/>
            </a:pPr>
            <a:r>
              <a:rPr lang="en" sz="1200">
                <a:solidFill>
                  <a:schemeClr val="dk1"/>
                </a:solidFill>
                <a:highlight>
                  <a:srgbClr val="FFFFFF"/>
                </a:highlight>
                <a:latin typeface="Arial"/>
                <a:ea typeface="Arial"/>
                <a:cs typeface="Arial"/>
                <a:sym typeface="Arial"/>
              </a:rPr>
              <a:t>	</a:t>
            </a:r>
            <a:r>
              <a:rPr lang="en" sz="1200">
                <a:solidFill>
                  <a:schemeClr val="dk1"/>
                </a:solidFill>
              </a:rPr>
              <a:t>○      Maintainable over time.</a:t>
            </a:r>
          </a:p>
          <a:p>
            <a:pPr indent="387350" lvl="0" rtl="0">
              <a:spcBef>
                <a:spcPts val="0"/>
              </a:spcBef>
              <a:spcAft>
                <a:spcPts val="0"/>
              </a:spcAft>
              <a:buClr>
                <a:schemeClr val="dk1"/>
              </a:buClr>
              <a:buSzPct val="91666"/>
              <a:buFont typeface="Arial"/>
              <a:buNone/>
            </a:pPr>
            <a:r>
              <a:rPr lang="en" sz="1200">
                <a:solidFill>
                  <a:schemeClr val="dk1"/>
                </a:solidFill>
              </a:rPr>
              <a:t>○      </a:t>
            </a:r>
            <a:r>
              <a:rPr lang="en" sz="1200">
                <a:solidFill>
                  <a:schemeClr val="dk1"/>
                </a:solidFill>
                <a:highlight>
                  <a:srgbClr val="FFFFFF"/>
                </a:highlight>
                <a:latin typeface="Georgia"/>
                <a:ea typeface="Georgia"/>
                <a:cs typeface="Georgia"/>
                <a:sym typeface="Georgia"/>
              </a:rPr>
              <a:t>Different people can work on the application and adapting the system to new use cases</a:t>
            </a:r>
          </a:p>
          <a:p>
            <a:pPr indent="387350" lvl="0" rtl="0">
              <a:spcBef>
                <a:spcPts val="0"/>
              </a:spcBef>
              <a:spcAft>
                <a:spcPts val="0"/>
              </a:spcAft>
              <a:buClr>
                <a:schemeClr val="dk1"/>
              </a:buClr>
              <a:buSzPct val="91666"/>
              <a:buFont typeface="Arial"/>
              <a:buNone/>
            </a:pPr>
            <a:r>
              <a:t/>
            </a:r>
            <a:endParaRPr sz="1200">
              <a:solidFill>
                <a:schemeClr val="dk1"/>
              </a:solidFill>
              <a:highlight>
                <a:srgbClr val="FFFFFF"/>
              </a:highlight>
              <a:latin typeface="Georgia"/>
              <a:ea typeface="Georgia"/>
              <a:cs typeface="Georgia"/>
              <a:sym typeface="Georgia"/>
            </a:endParaRPr>
          </a:p>
          <a:p>
            <a:pPr indent="-69850" lvl="0" marL="0" rtl="0">
              <a:spcBef>
                <a:spcPts val="0"/>
              </a:spcBef>
              <a:spcAft>
                <a:spcPts val="0"/>
              </a:spcAft>
              <a:buClr>
                <a:schemeClr val="dk1"/>
              </a:buClr>
              <a:buSzPct val="91666"/>
              <a:buFont typeface="Arial"/>
              <a:buNone/>
            </a:pPr>
            <a:r>
              <a:t/>
            </a:r>
            <a:endParaRPr sz="1200">
              <a:solidFill>
                <a:schemeClr val="dk1"/>
              </a:solidFill>
            </a:endParaRPr>
          </a:p>
          <a:p>
            <a:pPr lvl="0">
              <a:spcBef>
                <a:spcPts val="0"/>
              </a:spcBef>
              <a:spcAft>
                <a:spcPts val="0"/>
              </a:spcAft>
              <a:buNone/>
            </a:pPr>
            <a:r>
              <a:t/>
            </a:r>
            <a:endParaRPr>
              <a:solidFill>
                <a:schemeClr val="dk1"/>
              </a:solidFill>
            </a:endParaRPr>
          </a:p>
        </p:txBody>
      </p:sp>
      <p:sp>
        <p:nvSpPr>
          <p:cNvPr id="115" name="Shape 115"/>
          <p:cNvSpPr txBox="1"/>
          <p:nvPr/>
        </p:nvSpPr>
        <p:spPr>
          <a:xfrm>
            <a:off x="2705100" y="44434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nSpc>
                <a:spcPct val="115000"/>
              </a:lnSpc>
              <a:spcBef>
                <a:spcPts val="0"/>
              </a:spcBef>
              <a:buClr>
                <a:schemeClr val="dk1"/>
              </a:buClr>
              <a:buSzPct val="36666"/>
              <a:buFont typeface="Arial"/>
              <a:buNone/>
            </a:pPr>
            <a:r>
              <a:rPr b="1" lang="en"/>
              <a:t>Conceptual Sketch (1st Iteration)</a:t>
            </a:r>
          </a:p>
        </p:txBody>
      </p:sp>
      <p:sp>
        <p:nvSpPr>
          <p:cNvPr id="121" name="Shape 121"/>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pic>
        <p:nvPicPr>
          <p:cNvPr descr="ConceptualSketch.png" id="122" name="Shape 122"/>
          <p:cNvPicPr preferRelativeResize="0"/>
          <p:nvPr/>
        </p:nvPicPr>
        <p:blipFill>
          <a:blip r:embed="rId3">
            <a:alphaModFix/>
          </a:blip>
          <a:stretch>
            <a:fillRect/>
          </a:stretch>
        </p:blipFill>
        <p:spPr>
          <a:xfrm>
            <a:off x="820250" y="957950"/>
            <a:ext cx="7296150" cy="3286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16525"/>
            <a:ext cx="8520600" cy="607800"/>
          </a:xfrm>
          <a:prstGeom prst="rect">
            <a:avLst/>
          </a:prstGeom>
        </p:spPr>
        <p:txBody>
          <a:bodyPr anchorCtr="0" anchor="t" bIns="91425" lIns="91425" rIns="91425" tIns="91425">
            <a:noAutofit/>
          </a:bodyPr>
          <a:lstStyle/>
          <a:p>
            <a:pPr lvl="0" rtl="0">
              <a:lnSpc>
                <a:spcPct val="115000"/>
              </a:lnSpc>
              <a:spcBef>
                <a:spcPts val="0"/>
              </a:spcBef>
              <a:buClr>
                <a:schemeClr val="dk1"/>
              </a:buClr>
              <a:buSzPct val="36666"/>
              <a:buFont typeface="Arial"/>
              <a:buNone/>
            </a:pPr>
            <a:r>
              <a:rPr b="1" lang="en"/>
              <a:t>Conceptual Sketch (2nd Iteration)</a:t>
            </a:r>
          </a:p>
        </p:txBody>
      </p:sp>
      <p:sp>
        <p:nvSpPr>
          <p:cNvPr id="128" name="Shape 128"/>
          <p:cNvSpPr txBox="1"/>
          <p:nvPr/>
        </p:nvSpPr>
        <p:spPr>
          <a:xfrm>
            <a:off x="2705100" y="4214825"/>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pic>
        <p:nvPicPr>
          <p:cNvPr id="129" name="Shape 129"/>
          <p:cNvPicPr preferRelativeResize="0"/>
          <p:nvPr/>
        </p:nvPicPr>
        <p:blipFill>
          <a:blip r:embed="rId3">
            <a:alphaModFix/>
          </a:blip>
          <a:stretch>
            <a:fillRect/>
          </a:stretch>
        </p:blipFill>
        <p:spPr>
          <a:xfrm>
            <a:off x="367337" y="1344800"/>
            <a:ext cx="1533525" cy="2543175"/>
          </a:xfrm>
          <a:prstGeom prst="rect">
            <a:avLst/>
          </a:prstGeom>
          <a:noFill/>
          <a:ln>
            <a:noFill/>
          </a:ln>
        </p:spPr>
      </p:pic>
      <p:pic>
        <p:nvPicPr>
          <p:cNvPr id="130" name="Shape 130"/>
          <p:cNvPicPr preferRelativeResize="0"/>
          <p:nvPr/>
        </p:nvPicPr>
        <p:blipFill>
          <a:blip r:embed="rId4">
            <a:alphaModFix/>
          </a:blip>
          <a:stretch>
            <a:fillRect/>
          </a:stretch>
        </p:blipFill>
        <p:spPr>
          <a:xfrm>
            <a:off x="2938075" y="1695025"/>
            <a:ext cx="1655925" cy="1655925"/>
          </a:xfrm>
          <a:prstGeom prst="rect">
            <a:avLst/>
          </a:prstGeom>
          <a:noFill/>
          <a:ln>
            <a:noFill/>
          </a:ln>
        </p:spPr>
      </p:pic>
      <p:cxnSp>
        <p:nvCxnSpPr>
          <p:cNvPr id="131" name="Shape 131"/>
          <p:cNvCxnSpPr>
            <a:stCxn id="129" idx="3"/>
            <a:endCxn id="130" idx="1"/>
          </p:cNvCxnSpPr>
          <p:nvPr/>
        </p:nvCxnSpPr>
        <p:spPr>
          <a:xfrm flipH="1" rot="10800000">
            <a:off x="1900862" y="2523087"/>
            <a:ext cx="1037100" cy="93300"/>
          </a:xfrm>
          <a:prstGeom prst="straightConnector1">
            <a:avLst/>
          </a:prstGeom>
          <a:noFill/>
          <a:ln cap="flat" cmpd="sng" w="9525">
            <a:solidFill>
              <a:schemeClr val="dk2"/>
            </a:solidFill>
            <a:prstDash val="solid"/>
            <a:round/>
            <a:headEnd len="lg" w="lg" type="none"/>
            <a:tailEnd len="lg" w="lg" type="triangle"/>
          </a:ln>
        </p:spPr>
      </p:cxnSp>
      <p:cxnSp>
        <p:nvCxnSpPr>
          <p:cNvPr id="132" name="Shape 132"/>
          <p:cNvCxnSpPr>
            <a:endCxn id="133" idx="1"/>
          </p:cNvCxnSpPr>
          <p:nvPr/>
        </p:nvCxnSpPr>
        <p:spPr>
          <a:xfrm flipH="1" rot="10800000">
            <a:off x="4510450" y="1328225"/>
            <a:ext cx="1385100" cy="879300"/>
          </a:xfrm>
          <a:prstGeom prst="straightConnector1">
            <a:avLst/>
          </a:prstGeom>
          <a:noFill/>
          <a:ln cap="flat" cmpd="sng" w="9525">
            <a:solidFill>
              <a:schemeClr val="dk2"/>
            </a:solidFill>
            <a:prstDash val="solid"/>
            <a:round/>
            <a:headEnd len="lg" w="lg" type="triangle"/>
            <a:tailEnd len="lg" w="lg" type="triangle"/>
          </a:ln>
        </p:spPr>
      </p:cxnSp>
      <p:sp>
        <p:nvSpPr>
          <p:cNvPr id="134" name="Shape 134"/>
          <p:cNvSpPr txBox="1"/>
          <p:nvPr/>
        </p:nvSpPr>
        <p:spPr>
          <a:xfrm>
            <a:off x="3396947" y="3082945"/>
            <a:ext cx="751800" cy="467700"/>
          </a:xfrm>
          <a:prstGeom prst="rect">
            <a:avLst/>
          </a:prstGeom>
          <a:noFill/>
          <a:ln>
            <a:noFill/>
          </a:ln>
        </p:spPr>
        <p:txBody>
          <a:bodyPr anchorCtr="0" anchor="t" bIns="91425" lIns="91425" rIns="91425" tIns="91425">
            <a:noAutofit/>
          </a:bodyPr>
          <a:lstStyle/>
          <a:p>
            <a:pPr lvl="0" rtl="0">
              <a:spcBef>
                <a:spcPts val="0"/>
              </a:spcBef>
              <a:buNone/>
            </a:pPr>
            <a:r>
              <a:rPr lang="en"/>
              <a:t>Server</a:t>
            </a:r>
          </a:p>
        </p:txBody>
      </p:sp>
      <p:sp>
        <p:nvSpPr>
          <p:cNvPr id="133" name="Shape 133"/>
          <p:cNvSpPr/>
          <p:nvPr/>
        </p:nvSpPr>
        <p:spPr>
          <a:xfrm>
            <a:off x="5895550" y="1024325"/>
            <a:ext cx="1744800" cy="6078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a:t>CustomService</a:t>
            </a:r>
          </a:p>
        </p:txBody>
      </p:sp>
      <p:pic>
        <p:nvPicPr>
          <p:cNvPr id="135" name="Shape 135"/>
          <p:cNvPicPr preferRelativeResize="0"/>
          <p:nvPr/>
        </p:nvPicPr>
        <p:blipFill>
          <a:blip r:embed="rId5">
            <a:alphaModFix/>
          </a:blip>
          <a:stretch>
            <a:fillRect/>
          </a:stretch>
        </p:blipFill>
        <p:spPr>
          <a:xfrm>
            <a:off x="7935000" y="2112437"/>
            <a:ext cx="821100" cy="821100"/>
          </a:xfrm>
          <a:prstGeom prst="rect">
            <a:avLst/>
          </a:prstGeom>
          <a:noFill/>
          <a:ln>
            <a:noFill/>
          </a:ln>
        </p:spPr>
      </p:pic>
      <p:grpSp>
        <p:nvGrpSpPr>
          <p:cNvPr id="136" name="Shape 136"/>
          <p:cNvGrpSpPr/>
          <p:nvPr/>
        </p:nvGrpSpPr>
        <p:grpSpPr>
          <a:xfrm>
            <a:off x="4881036" y="2534725"/>
            <a:ext cx="2321673" cy="1116099"/>
            <a:chOff x="4959798" y="2364600"/>
            <a:chExt cx="2321673" cy="1116099"/>
          </a:xfrm>
        </p:grpSpPr>
        <p:pic>
          <p:nvPicPr>
            <p:cNvPr id="137" name="Shape 137"/>
            <p:cNvPicPr preferRelativeResize="0"/>
            <p:nvPr/>
          </p:nvPicPr>
          <p:blipFill>
            <a:blip r:embed="rId6">
              <a:alphaModFix/>
            </a:blip>
            <a:stretch>
              <a:fillRect/>
            </a:stretch>
          </p:blipFill>
          <p:spPr>
            <a:xfrm>
              <a:off x="4959798" y="2364600"/>
              <a:ext cx="2321673" cy="1116099"/>
            </a:xfrm>
            <a:prstGeom prst="rect">
              <a:avLst/>
            </a:prstGeom>
            <a:noFill/>
            <a:ln>
              <a:noFill/>
            </a:ln>
          </p:spPr>
        </p:pic>
        <p:sp>
          <p:nvSpPr>
            <p:cNvPr id="138" name="Shape 138"/>
            <p:cNvSpPr/>
            <p:nvPr/>
          </p:nvSpPr>
          <p:spPr>
            <a:xfrm>
              <a:off x="4990375" y="2373400"/>
              <a:ext cx="2241300" cy="1107300"/>
            </a:xfrm>
            <a:prstGeom prst="rect">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139" name="Shape 139"/>
          <p:cNvSpPr txBox="1"/>
          <p:nvPr/>
        </p:nvSpPr>
        <p:spPr>
          <a:xfrm>
            <a:off x="5480587" y="3625850"/>
            <a:ext cx="1127700" cy="467700"/>
          </a:xfrm>
          <a:prstGeom prst="rect">
            <a:avLst/>
          </a:prstGeom>
          <a:noFill/>
          <a:ln>
            <a:noFill/>
          </a:ln>
        </p:spPr>
        <p:txBody>
          <a:bodyPr anchorCtr="0" anchor="t" bIns="91425" lIns="91425" rIns="91425" tIns="91425">
            <a:noAutofit/>
          </a:bodyPr>
          <a:lstStyle/>
          <a:p>
            <a:pPr lvl="0" rtl="0">
              <a:spcBef>
                <a:spcPts val="0"/>
              </a:spcBef>
              <a:buNone/>
            </a:pPr>
            <a:r>
              <a:rPr lang="en"/>
              <a:t>Web Client</a:t>
            </a:r>
          </a:p>
        </p:txBody>
      </p:sp>
      <p:sp>
        <p:nvSpPr>
          <p:cNvPr id="140" name="Shape 140"/>
          <p:cNvSpPr txBox="1"/>
          <p:nvPr/>
        </p:nvSpPr>
        <p:spPr>
          <a:xfrm>
            <a:off x="7858262" y="2917400"/>
            <a:ext cx="1127700" cy="467700"/>
          </a:xfrm>
          <a:prstGeom prst="rect">
            <a:avLst/>
          </a:prstGeom>
          <a:noFill/>
          <a:ln>
            <a:noFill/>
          </a:ln>
        </p:spPr>
        <p:txBody>
          <a:bodyPr anchorCtr="0" anchor="t" bIns="91425" lIns="91425" rIns="91425" tIns="91425">
            <a:noAutofit/>
          </a:bodyPr>
          <a:lstStyle/>
          <a:p>
            <a:pPr lvl="0" rtl="0">
              <a:spcBef>
                <a:spcPts val="0"/>
              </a:spcBef>
              <a:buNone/>
            </a:pPr>
            <a:r>
              <a:rPr lang="en"/>
              <a:t>iOS Client</a:t>
            </a:r>
          </a:p>
        </p:txBody>
      </p:sp>
      <p:cxnSp>
        <p:nvCxnSpPr>
          <p:cNvPr id="141" name="Shape 141"/>
          <p:cNvCxnSpPr>
            <a:endCxn id="138" idx="0"/>
          </p:cNvCxnSpPr>
          <p:nvPr/>
        </p:nvCxnSpPr>
        <p:spPr>
          <a:xfrm flipH="1">
            <a:off x="6032262" y="1589825"/>
            <a:ext cx="222600" cy="953700"/>
          </a:xfrm>
          <a:prstGeom prst="straightConnector1">
            <a:avLst/>
          </a:prstGeom>
          <a:noFill/>
          <a:ln cap="flat" cmpd="sng" w="9525">
            <a:solidFill>
              <a:schemeClr val="dk2"/>
            </a:solidFill>
            <a:prstDash val="solid"/>
            <a:round/>
            <a:headEnd len="lg" w="lg" type="triangle"/>
            <a:tailEnd len="lg" w="lg" type="triangle"/>
          </a:ln>
        </p:spPr>
      </p:cxnSp>
      <p:cxnSp>
        <p:nvCxnSpPr>
          <p:cNvPr id="142" name="Shape 142"/>
          <p:cNvCxnSpPr/>
          <p:nvPr/>
        </p:nvCxnSpPr>
        <p:spPr>
          <a:xfrm>
            <a:off x="7322375" y="1655425"/>
            <a:ext cx="751800" cy="717000"/>
          </a:xfrm>
          <a:prstGeom prst="straightConnector1">
            <a:avLst/>
          </a:prstGeom>
          <a:noFill/>
          <a:ln cap="flat" cmpd="sng" w="9525">
            <a:solidFill>
              <a:schemeClr val="dk2"/>
            </a:solidFill>
            <a:prstDash val="solid"/>
            <a:round/>
            <a:headEnd len="lg" w="lg" type="triangle"/>
            <a:tailEnd len="lg" w="lg"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b="1" lang="en"/>
              <a:t>Process of Design</a:t>
            </a:r>
          </a:p>
        </p:txBody>
      </p:sp>
      <p:sp>
        <p:nvSpPr>
          <p:cNvPr id="148" name="Shape 148"/>
          <p:cNvSpPr txBox="1"/>
          <p:nvPr>
            <p:ph idx="1" type="body"/>
          </p:nvPr>
        </p:nvSpPr>
        <p:spPr>
          <a:xfrm>
            <a:off x="311700" y="1202025"/>
            <a:ext cx="8520600" cy="33390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pPr>
            <a:r>
              <a:rPr lang="en" sz="1400">
                <a:solidFill>
                  <a:schemeClr val="dk1"/>
                </a:solidFill>
              </a:rPr>
              <a:t>We had to make a design change from our initial system. The original design was to simply query data from a wearable device into an iOS application and eventually save that to a database.</a:t>
            </a:r>
          </a:p>
          <a:p>
            <a:pPr indent="-317500" lvl="0" marL="457200" rtl="0">
              <a:spcBef>
                <a:spcPts val="0"/>
              </a:spcBef>
              <a:spcAft>
                <a:spcPts val="0"/>
              </a:spcAft>
              <a:buClr>
                <a:schemeClr val="dk1"/>
              </a:buClr>
              <a:buSzPct val="100000"/>
            </a:pPr>
            <a:r>
              <a:rPr lang="en" sz="1400">
                <a:solidFill>
                  <a:schemeClr val="dk1"/>
                </a:solidFill>
              </a:rPr>
              <a:t>That plan would have worked except we we unaware of the type of data we would be dealing with and how we would share that with a user whether that be a patient, physician, or for internal use like tracking and logging.</a:t>
            </a:r>
          </a:p>
          <a:p>
            <a:pPr indent="-317500" lvl="0" marL="457200">
              <a:spcBef>
                <a:spcPts val="0"/>
              </a:spcBef>
              <a:spcAft>
                <a:spcPts val="0"/>
              </a:spcAft>
              <a:buClr>
                <a:schemeClr val="dk1"/>
              </a:buClr>
              <a:buSzPct val="100000"/>
            </a:pPr>
            <a:r>
              <a:rPr lang="en" sz="1400">
                <a:solidFill>
                  <a:schemeClr val="dk1"/>
                </a:solidFill>
              </a:rPr>
              <a:t>So we changed the design to be more modular. We also stripped down some components. Instead of developing further on the iOS app, we went with a web application, design proved to be much simpler and rapid, and also worked on mobile devices.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10000"/>
            <a:ext cx="8520600" cy="607800"/>
          </a:xfrm>
          <a:prstGeom prst="rect">
            <a:avLst/>
          </a:prstGeom>
        </p:spPr>
        <p:txBody>
          <a:bodyPr anchorCtr="0" anchor="t" bIns="91425" lIns="91425" rIns="91425" tIns="91425">
            <a:noAutofit/>
          </a:bodyPr>
          <a:lstStyle/>
          <a:p>
            <a:pPr lvl="0">
              <a:lnSpc>
                <a:spcPct val="115000"/>
              </a:lnSpc>
              <a:spcBef>
                <a:spcPts val="0"/>
              </a:spcBef>
              <a:buClr>
                <a:schemeClr val="dk1"/>
              </a:buClr>
              <a:buSzPct val="36666"/>
              <a:buFont typeface="Arial"/>
              <a:buNone/>
            </a:pPr>
            <a:r>
              <a:rPr b="1" lang="en"/>
              <a:t>Software and Hardware </a:t>
            </a:r>
          </a:p>
        </p:txBody>
      </p:sp>
      <p:sp>
        <p:nvSpPr>
          <p:cNvPr id="154" name="Shape 154"/>
          <p:cNvSpPr txBox="1"/>
          <p:nvPr>
            <p:ph idx="1" type="body"/>
          </p:nvPr>
        </p:nvSpPr>
        <p:spPr>
          <a:xfrm>
            <a:off x="311700" y="1109000"/>
            <a:ext cx="8520600" cy="3416400"/>
          </a:xfrm>
          <a:prstGeom prst="rect">
            <a:avLst/>
          </a:prstGeom>
        </p:spPr>
        <p:txBody>
          <a:bodyPr anchorCtr="0" anchor="t" bIns="91425" lIns="91425" rIns="91425" tIns="91425">
            <a:noAutofit/>
          </a:bodyPr>
          <a:lstStyle/>
          <a:p>
            <a:pPr indent="-317500" lvl="0" marL="457200" rtl="0">
              <a:lnSpc>
                <a:spcPct val="200000"/>
              </a:lnSpc>
              <a:spcBef>
                <a:spcPts val="0"/>
              </a:spcBef>
              <a:spcAft>
                <a:spcPts val="0"/>
              </a:spcAft>
              <a:buClr>
                <a:schemeClr val="dk1"/>
              </a:buClr>
              <a:buSzPct val="100000"/>
            </a:pPr>
            <a:r>
              <a:rPr lang="en" sz="1400">
                <a:solidFill>
                  <a:schemeClr val="dk1"/>
                </a:solidFill>
              </a:rPr>
              <a:t>Primarily a Swift project</a:t>
            </a:r>
          </a:p>
          <a:p>
            <a:pPr indent="-228600" lvl="1" marL="914400" rtl="0">
              <a:lnSpc>
                <a:spcPct val="200000"/>
              </a:lnSpc>
              <a:spcBef>
                <a:spcPts val="0"/>
              </a:spcBef>
              <a:spcAft>
                <a:spcPts val="0"/>
              </a:spcAft>
              <a:buClr>
                <a:schemeClr val="dk1"/>
              </a:buClr>
              <a:buChar char="○"/>
            </a:pPr>
            <a:r>
              <a:rPr lang="en">
                <a:solidFill>
                  <a:schemeClr val="dk1"/>
                </a:solidFill>
              </a:rPr>
              <a:t>Switched to web client</a:t>
            </a:r>
          </a:p>
          <a:p>
            <a:pPr indent="-317500" lvl="0" marL="457200" rtl="0">
              <a:lnSpc>
                <a:spcPct val="200000"/>
              </a:lnSpc>
              <a:spcBef>
                <a:spcPts val="0"/>
              </a:spcBef>
              <a:spcAft>
                <a:spcPts val="0"/>
              </a:spcAft>
              <a:buClr>
                <a:schemeClr val="dk1"/>
              </a:buClr>
              <a:buSzPct val="100000"/>
              <a:buChar char="●"/>
            </a:pPr>
            <a:r>
              <a:rPr lang="en" sz="1400">
                <a:solidFill>
                  <a:schemeClr val="dk1"/>
                </a:solidFill>
              </a:rPr>
              <a:t>Spring Boot, Node, Angular</a:t>
            </a:r>
          </a:p>
          <a:p>
            <a:pPr indent="-317500" lvl="0" marL="457200" rtl="0">
              <a:lnSpc>
                <a:spcPct val="200000"/>
              </a:lnSpc>
              <a:spcBef>
                <a:spcPts val="0"/>
              </a:spcBef>
              <a:spcAft>
                <a:spcPts val="0"/>
              </a:spcAft>
              <a:buClr>
                <a:schemeClr val="dk1"/>
              </a:buClr>
              <a:buSzPct val="100000"/>
              <a:buChar char="●"/>
            </a:pPr>
            <a:r>
              <a:rPr lang="en" sz="1400">
                <a:solidFill>
                  <a:schemeClr val="dk1"/>
                </a:solidFill>
              </a:rPr>
              <a:t>Azure (SQL DB)</a:t>
            </a:r>
          </a:p>
          <a:p>
            <a:pPr indent="-317500" lvl="0" marL="457200" rtl="0">
              <a:lnSpc>
                <a:spcPct val="200000"/>
              </a:lnSpc>
              <a:spcBef>
                <a:spcPts val="0"/>
              </a:spcBef>
              <a:spcAft>
                <a:spcPts val="0"/>
              </a:spcAft>
              <a:buClr>
                <a:schemeClr val="dk1"/>
              </a:buClr>
              <a:buSzPct val="100000"/>
              <a:buChar char="●"/>
            </a:pPr>
            <a:r>
              <a:rPr lang="en" sz="1400">
                <a:solidFill>
                  <a:schemeClr val="dk1"/>
                </a:solidFill>
              </a:rPr>
              <a:t>MongoDB</a:t>
            </a:r>
          </a:p>
          <a:p>
            <a:pPr indent="-317500" lvl="0" marL="457200" rtl="0">
              <a:lnSpc>
                <a:spcPct val="200000"/>
              </a:lnSpc>
              <a:spcBef>
                <a:spcPts val="0"/>
              </a:spcBef>
              <a:spcAft>
                <a:spcPts val="0"/>
              </a:spcAft>
              <a:buClr>
                <a:schemeClr val="dk1"/>
              </a:buClr>
              <a:buSzPct val="100000"/>
              <a:buChar char="●"/>
            </a:pPr>
            <a:r>
              <a:rPr lang="en" sz="1400">
                <a:solidFill>
                  <a:schemeClr val="dk1"/>
                </a:solidFill>
              </a:rPr>
              <a:t>Wearables (Apple Watch, Fitbit)</a:t>
            </a:r>
          </a:p>
          <a:p>
            <a:pPr indent="0" lvl="0" marL="457200" rtl="0">
              <a:spcBef>
                <a:spcPts val="0"/>
              </a:spcBef>
              <a:spcAft>
                <a:spcPts val="0"/>
              </a:spcAft>
              <a:buNone/>
            </a:pPr>
            <a:r>
              <a:t/>
            </a:r>
            <a:endParaRPr sz="1200">
              <a:solidFill>
                <a:schemeClr val="dk1"/>
              </a:solidFill>
            </a:endParaRPr>
          </a:p>
          <a:p>
            <a:pPr lvl="0">
              <a:spcBef>
                <a:spcPts val="0"/>
              </a:spcBef>
              <a:spcAft>
                <a:spcPts val="0"/>
              </a:spcAft>
              <a:buNone/>
            </a:pPr>
            <a:r>
              <a:t/>
            </a:r>
            <a:endParaRPr sz="1100">
              <a:solidFill>
                <a:schemeClr val="dk1"/>
              </a:solidFill>
            </a:endParaRPr>
          </a:p>
        </p:txBody>
      </p:sp>
      <p:sp>
        <p:nvSpPr>
          <p:cNvPr id="155" name="Shape 155"/>
          <p:cNvSpPr txBox="1"/>
          <p:nvPr/>
        </p:nvSpPr>
        <p:spPr>
          <a:xfrm>
            <a:off x="6144000" y="0"/>
            <a:ext cx="3000000" cy="561900"/>
          </a:xfrm>
          <a:prstGeom prst="rect">
            <a:avLst/>
          </a:prstGeom>
          <a:noFill/>
          <a:ln>
            <a:noFill/>
          </a:ln>
        </p:spPr>
        <p:txBody>
          <a:bodyPr anchorCtr="0" anchor="ctr" bIns="91425" lIns="91425" rIns="91425" tIns="91425">
            <a:noAutofit/>
          </a:bodyPr>
          <a:lstStyle/>
          <a:p>
            <a:pPr lvl="0" rtl="0" algn="ctr">
              <a:lnSpc>
                <a:spcPct val="131990"/>
              </a:lnSpc>
              <a:spcBef>
                <a:spcPts val="600"/>
              </a:spcBef>
              <a:spcAft>
                <a:spcPts val="1000"/>
              </a:spcAft>
              <a:buNone/>
            </a:pPr>
            <a:r>
              <a:rPr lang="en" sz="1200" u="sng">
                <a:solidFill>
                  <a:schemeClr val="dk1"/>
                </a:solidFill>
                <a:latin typeface="Merriweather"/>
                <a:ea typeface="Merriweather"/>
                <a:cs typeface="Merriweather"/>
                <a:sym typeface="Merriweather"/>
              </a:rPr>
              <a:t>dec1610@iastate.edu</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